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34"/>
  </p:notesMasterIdLst>
  <p:handoutMasterIdLst>
    <p:handoutMasterId r:id="rId35"/>
  </p:handoutMasterIdLst>
  <p:sldIdLst>
    <p:sldId id="769" r:id="rId7"/>
    <p:sldId id="1529" r:id="rId8"/>
    <p:sldId id="1637" r:id="rId9"/>
    <p:sldId id="1658" r:id="rId10"/>
    <p:sldId id="1622" r:id="rId11"/>
    <p:sldId id="1628" r:id="rId12"/>
    <p:sldId id="1541" r:id="rId13"/>
    <p:sldId id="1642" r:id="rId14"/>
    <p:sldId id="1645" r:id="rId15"/>
    <p:sldId id="1683" r:id="rId16"/>
    <p:sldId id="1675" r:id="rId17"/>
    <p:sldId id="1638" r:id="rId18"/>
    <p:sldId id="1649" r:id="rId19"/>
    <p:sldId id="1650" r:id="rId20"/>
    <p:sldId id="1651" r:id="rId21"/>
    <p:sldId id="1653" r:id="rId22"/>
    <p:sldId id="1655" r:id="rId23"/>
    <p:sldId id="1656" r:id="rId24"/>
    <p:sldId id="1641" r:id="rId25"/>
    <p:sldId id="1639" r:id="rId26"/>
    <p:sldId id="1666" r:id="rId27"/>
    <p:sldId id="1663" r:id="rId28"/>
    <p:sldId id="1664" r:id="rId29"/>
    <p:sldId id="1684" r:id="rId30"/>
    <p:sldId id="1672" r:id="rId31"/>
    <p:sldId id="1542" r:id="rId32"/>
    <p:sldId id="1539"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FDE"/>
    <a:srgbClr val="F1C400"/>
    <a:srgbClr val="A15A95"/>
    <a:srgbClr val="CF4520"/>
    <a:srgbClr val="092C74"/>
    <a:srgbClr val="E0E0E0"/>
    <a:srgbClr val="68ACE5"/>
    <a:srgbClr val="0072CE"/>
    <a:srgbClr val="009B77"/>
    <a:srgbClr val="FFF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6094" autoAdjust="0"/>
  </p:normalViewPr>
  <p:slideViewPr>
    <p:cSldViewPr snapToGrid="0" showGuides="1">
      <p:cViewPr varScale="1">
        <p:scale>
          <a:sx n="143" d="100"/>
          <a:sy n="143" d="100"/>
        </p:scale>
        <p:origin x="68" y="68"/>
      </p:cViewPr>
      <p:guideLst>
        <p:guide orient="horz" pos="1620"/>
        <p:guide pos="2880"/>
        <p:guide pos="5472"/>
        <p:guide pos="288"/>
        <p:guide orient="horz" pos="270"/>
        <p:guide orient="horz" pos="2988"/>
      </p:guideLst>
    </p:cSldViewPr>
  </p:slideViewPr>
  <p:outlineViewPr>
    <p:cViewPr>
      <p:scale>
        <a:sx n="33" d="100"/>
        <a:sy n="33" d="100"/>
      </p:scale>
      <p:origin x="0" y="-32898"/>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AFB3A8C3-A19A-45C2-BCF6-3169346EB374}"/>
    <pc:docChg chg="modSld">
      <pc:chgData name="Drgona, Jan" userId="8107277a-43fb-42e1-8aa0-684adf187181" providerId="ADAL" clId="{AFB3A8C3-A19A-45C2-BCF6-3169346EB374}" dt="2024-11-07T05:07:42.746" v="0" actId="729"/>
      <pc:docMkLst>
        <pc:docMk/>
      </pc:docMkLst>
      <pc:sldChg chg="mod modShow">
        <pc:chgData name="Drgona, Jan" userId="8107277a-43fb-42e1-8aa0-684adf187181" providerId="ADAL" clId="{AFB3A8C3-A19A-45C2-BCF6-3169346EB374}" dt="2024-11-07T05:07:42.746" v="0" actId="729"/>
        <pc:sldMkLst>
          <pc:docMk/>
          <pc:sldMk cId="2673599166" sldId="1531"/>
        </pc:sldMkLst>
      </pc:sldChg>
    </pc:docChg>
  </pc:docChgLst>
  <pc:docChgLst>
    <pc:chgData name="Drgona, Jan" userId="8107277a-43fb-42e1-8aa0-684adf187181" providerId="ADAL" clId="{299CA028-6463-4E89-A484-56532AB6C869}"/>
    <pc:docChg chg="undo custSel addSld modSld sldOrd">
      <pc:chgData name="Drgona, Jan" userId="8107277a-43fb-42e1-8aa0-684adf187181" providerId="ADAL" clId="{299CA028-6463-4E89-A484-56532AB6C869}" dt="2024-09-05T16:19:58.018" v="302" actId="14100"/>
      <pc:docMkLst>
        <pc:docMk/>
      </pc:docMkLst>
      <pc:sldChg chg="modSp add mod ord">
        <pc:chgData name="Drgona, Jan" userId="8107277a-43fb-42e1-8aa0-684adf187181" providerId="ADAL" clId="{299CA028-6463-4E89-A484-56532AB6C869}" dt="2024-09-05T16:04:41.035" v="283" actId="20577"/>
        <pc:sldMkLst>
          <pc:docMk/>
          <pc:sldMk cId="2673599166" sldId="1531"/>
        </pc:sldMkLst>
        <pc:spChg chg="mod">
          <ac:chgData name="Drgona, Jan" userId="8107277a-43fb-42e1-8aa0-684adf187181" providerId="ADAL" clId="{299CA028-6463-4E89-A484-56532AB6C869}" dt="2024-09-05T16:03:54.250" v="245"/>
          <ac:spMkLst>
            <pc:docMk/>
            <pc:sldMk cId="2673599166" sldId="1531"/>
            <ac:spMk id="2" creationId="{887473A6-D239-98EB-AD36-5F2FEB23153B}"/>
          </ac:spMkLst>
        </pc:spChg>
        <pc:spChg chg="mod">
          <ac:chgData name="Drgona, Jan" userId="8107277a-43fb-42e1-8aa0-684adf187181" providerId="ADAL" clId="{299CA028-6463-4E89-A484-56532AB6C869}" dt="2024-09-05T16:04:11.745" v="267" actId="20577"/>
          <ac:spMkLst>
            <pc:docMk/>
            <pc:sldMk cId="2673599166" sldId="1531"/>
            <ac:spMk id="7" creationId="{45127215-EE98-4689-AF10-0BED9331B992}"/>
          </ac:spMkLst>
        </pc:spChg>
        <pc:spChg chg="mod">
          <ac:chgData name="Drgona, Jan" userId="8107277a-43fb-42e1-8aa0-684adf187181" providerId="ADAL" clId="{299CA028-6463-4E89-A484-56532AB6C869}" dt="2024-09-05T16:04:41.035" v="283" actId="20577"/>
          <ac:spMkLst>
            <pc:docMk/>
            <pc:sldMk cId="2673599166" sldId="1531"/>
            <ac:spMk id="12" creationId="{FD77B159-7718-027F-8F33-EF5E98A0640F}"/>
          </ac:spMkLst>
        </pc:spChg>
      </pc:sldChg>
      <pc:sldChg chg="modSp mod">
        <pc:chgData name="Drgona, Jan" userId="8107277a-43fb-42e1-8aa0-684adf187181" providerId="ADAL" clId="{299CA028-6463-4E89-A484-56532AB6C869}" dt="2024-09-05T00:42:45.881" v="244" actId="108"/>
        <pc:sldMkLst>
          <pc:docMk/>
          <pc:sldMk cId="3649149362" sldId="1565"/>
        </pc:sldMkLst>
        <pc:spChg chg="mod">
          <ac:chgData name="Drgona, Jan" userId="8107277a-43fb-42e1-8aa0-684adf187181" providerId="ADAL" clId="{299CA028-6463-4E89-A484-56532AB6C869}" dt="2024-09-05T00:38:23.855" v="205" actId="1076"/>
          <ac:spMkLst>
            <pc:docMk/>
            <pc:sldMk cId="3649149362" sldId="1565"/>
            <ac:spMk id="8" creationId="{46F12F53-441B-45F6-9781-158C8416EBCC}"/>
          </ac:spMkLst>
        </pc:spChg>
        <pc:spChg chg="mod">
          <ac:chgData name="Drgona, Jan" userId="8107277a-43fb-42e1-8aa0-684adf187181" providerId="ADAL" clId="{299CA028-6463-4E89-A484-56532AB6C869}" dt="2024-09-05T00:38:23.855" v="205" actId="1076"/>
          <ac:spMkLst>
            <pc:docMk/>
            <pc:sldMk cId="3649149362" sldId="1565"/>
            <ac:spMk id="9" creationId="{67F8BD0C-7071-B19E-BADF-328D909D22AB}"/>
          </ac:spMkLst>
        </pc:spChg>
        <pc:spChg chg="mod">
          <ac:chgData name="Drgona, Jan" userId="8107277a-43fb-42e1-8aa0-684adf187181" providerId="ADAL" clId="{299CA028-6463-4E89-A484-56532AB6C869}" dt="2024-09-05T00:42:45.881" v="244" actId="108"/>
          <ac:spMkLst>
            <pc:docMk/>
            <pc:sldMk cId="3649149362" sldId="1565"/>
            <ac:spMk id="10" creationId="{542A8E21-935D-E03F-09B7-F08F02A829BB}"/>
          </ac:spMkLst>
        </pc:spChg>
        <pc:spChg chg="mod">
          <ac:chgData name="Drgona, Jan" userId="8107277a-43fb-42e1-8aa0-684adf187181" providerId="ADAL" clId="{299CA028-6463-4E89-A484-56532AB6C869}" dt="2024-09-05T00:38:23.855" v="205" actId="1076"/>
          <ac:spMkLst>
            <pc:docMk/>
            <pc:sldMk cId="3649149362" sldId="1565"/>
            <ac:spMk id="15" creationId="{BD404F72-37F0-A9BD-4C22-1637010DD3C4}"/>
          </ac:spMkLst>
        </pc:spChg>
        <pc:spChg chg="mod">
          <ac:chgData name="Drgona, Jan" userId="8107277a-43fb-42e1-8aa0-684adf187181" providerId="ADAL" clId="{299CA028-6463-4E89-A484-56532AB6C869}" dt="2024-09-05T00:38:23.855" v="205" actId="1076"/>
          <ac:spMkLst>
            <pc:docMk/>
            <pc:sldMk cId="3649149362" sldId="1565"/>
            <ac:spMk id="19" creationId="{AE5AA082-BA78-DC4B-B0D6-B5C472B5BA3F}"/>
          </ac:spMkLst>
        </pc:spChg>
        <pc:spChg chg="mod">
          <ac:chgData name="Drgona, Jan" userId="8107277a-43fb-42e1-8aa0-684adf187181" providerId="ADAL" clId="{299CA028-6463-4E89-A484-56532AB6C869}" dt="2024-09-05T00:38:23.855" v="205" actId="1076"/>
          <ac:spMkLst>
            <pc:docMk/>
            <pc:sldMk cId="3649149362" sldId="1565"/>
            <ac:spMk id="26" creationId="{141192A8-26E6-2888-4BC3-1A88BF33A68D}"/>
          </ac:spMkLst>
        </pc:spChg>
        <pc:spChg chg="mod">
          <ac:chgData name="Drgona, Jan" userId="8107277a-43fb-42e1-8aa0-684adf187181" providerId="ADAL" clId="{299CA028-6463-4E89-A484-56532AB6C869}" dt="2024-09-05T00:38:27.013" v="206" actId="14100"/>
          <ac:spMkLst>
            <pc:docMk/>
            <pc:sldMk cId="3649149362" sldId="1565"/>
            <ac:spMk id="27" creationId="{3ED2EBDD-AD33-4C52-BFE0-7A3656EE491E}"/>
          </ac:spMkLst>
        </pc:spChg>
        <pc:spChg chg="mod">
          <ac:chgData name="Drgona, Jan" userId="8107277a-43fb-42e1-8aa0-684adf187181" providerId="ADAL" clId="{299CA028-6463-4E89-A484-56532AB6C869}" dt="2024-09-05T00:38:23.855" v="205" actId="1076"/>
          <ac:spMkLst>
            <pc:docMk/>
            <pc:sldMk cId="3649149362" sldId="1565"/>
            <ac:spMk id="29" creationId="{0CDA758C-B01A-FB70-C26A-7804CABA986F}"/>
          </ac:spMkLst>
        </pc:spChg>
        <pc:spChg chg="mod">
          <ac:chgData name="Drgona, Jan" userId="8107277a-43fb-42e1-8aa0-684adf187181" providerId="ADAL" clId="{299CA028-6463-4E89-A484-56532AB6C869}" dt="2024-09-05T00:38:23.855" v="205" actId="1076"/>
          <ac:spMkLst>
            <pc:docMk/>
            <pc:sldMk cId="3649149362" sldId="1565"/>
            <ac:spMk id="30" creationId="{E70BEF49-279B-A8C9-3E31-DC5350BA0B7B}"/>
          </ac:spMkLst>
        </pc:spChg>
        <pc:picChg chg="mod">
          <ac:chgData name="Drgona, Jan" userId="8107277a-43fb-42e1-8aa0-684adf187181" providerId="ADAL" clId="{299CA028-6463-4E89-A484-56532AB6C869}" dt="2024-09-05T00:38:23.855" v="205" actId="1076"/>
          <ac:picMkLst>
            <pc:docMk/>
            <pc:sldMk cId="3649149362" sldId="1565"/>
            <ac:picMk id="2" creationId="{1A5328E4-03D2-A48F-16E0-0CB15A2067E7}"/>
          </ac:picMkLst>
        </pc:picChg>
        <pc:picChg chg="mod">
          <ac:chgData name="Drgona, Jan" userId="8107277a-43fb-42e1-8aa0-684adf187181" providerId="ADAL" clId="{299CA028-6463-4E89-A484-56532AB6C869}" dt="2024-09-05T00:38:23.855" v="205" actId="1076"/>
          <ac:picMkLst>
            <pc:docMk/>
            <pc:sldMk cId="3649149362" sldId="1565"/>
            <ac:picMk id="13" creationId="{59B78B88-6E76-12F6-FFCA-1A5669A64479}"/>
          </ac:picMkLst>
        </pc:picChg>
        <pc:picChg chg="mod">
          <ac:chgData name="Drgona, Jan" userId="8107277a-43fb-42e1-8aa0-684adf187181" providerId="ADAL" clId="{299CA028-6463-4E89-A484-56532AB6C869}" dt="2024-09-05T00:38:23.855" v="205" actId="1076"/>
          <ac:picMkLst>
            <pc:docMk/>
            <pc:sldMk cId="3649149362" sldId="1565"/>
            <ac:picMk id="16" creationId="{001C59AE-AB62-D444-9B1F-8C6E5B38976C}"/>
          </ac:picMkLst>
        </pc:picChg>
        <pc:picChg chg="mod">
          <ac:chgData name="Drgona, Jan" userId="8107277a-43fb-42e1-8aa0-684adf187181" providerId="ADAL" clId="{299CA028-6463-4E89-A484-56532AB6C869}" dt="2024-09-05T00:38:23.855" v="205" actId="1076"/>
          <ac:picMkLst>
            <pc:docMk/>
            <pc:sldMk cId="3649149362" sldId="1565"/>
            <ac:picMk id="20" creationId="{A3B78A84-72A5-A660-7A2D-3E8EC2CC3E9E}"/>
          </ac:picMkLst>
        </pc:picChg>
        <pc:picChg chg="mod">
          <ac:chgData name="Drgona, Jan" userId="8107277a-43fb-42e1-8aa0-684adf187181" providerId="ADAL" clId="{299CA028-6463-4E89-A484-56532AB6C869}" dt="2024-09-05T00:38:23.855" v="205" actId="1076"/>
          <ac:picMkLst>
            <pc:docMk/>
            <pc:sldMk cId="3649149362" sldId="1565"/>
            <ac:picMk id="22" creationId="{09A639CD-C459-4EEF-A39C-7F2D80B7F5ED}"/>
          </ac:picMkLst>
        </pc:picChg>
        <pc:picChg chg="mod">
          <ac:chgData name="Drgona, Jan" userId="8107277a-43fb-42e1-8aa0-684adf187181" providerId="ADAL" clId="{299CA028-6463-4E89-A484-56532AB6C869}" dt="2024-09-05T00:38:23.855" v="205" actId="1076"/>
          <ac:picMkLst>
            <pc:docMk/>
            <pc:sldMk cId="3649149362" sldId="1565"/>
            <ac:picMk id="25" creationId="{B7171530-8EBD-91B8-0D35-60D23E1E4BF7}"/>
          </ac:picMkLst>
        </pc:picChg>
      </pc:sldChg>
      <pc:sldChg chg="modSp add mod ord modShow">
        <pc:chgData name="Drgona, Jan" userId="8107277a-43fb-42e1-8aa0-684adf187181" providerId="ADAL" clId="{299CA028-6463-4E89-A484-56532AB6C869}" dt="2024-09-05T16:06:15.109" v="286"/>
        <pc:sldMkLst>
          <pc:docMk/>
          <pc:sldMk cId="3127309935" sldId="1579"/>
        </pc:sldMkLst>
        <pc:spChg chg="mod">
          <ac:chgData name="Drgona, Jan" userId="8107277a-43fb-42e1-8aa0-684adf187181" providerId="ADAL" clId="{299CA028-6463-4E89-A484-56532AB6C869}" dt="2024-09-05T16:03:54.250" v="245"/>
          <ac:spMkLst>
            <pc:docMk/>
            <pc:sldMk cId="3127309935" sldId="1579"/>
            <ac:spMk id="2" creationId="{887473A6-D239-98EB-AD36-5F2FEB23153B}"/>
          </ac:spMkLst>
        </pc:spChg>
        <pc:spChg chg="mod">
          <ac:chgData name="Drgona, Jan" userId="8107277a-43fb-42e1-8aa0-684adf187181" providerId="ADAL" clId="{299CA028-6463-4E89-A484-56532AB6C869}" dt="2024-09-05T16:03:58.182" v="252" actId="20577"/>
          <ac:spMkLst>
            <pc:docMk/>
            <pc:sldMk cId="3127309935" sldId="1579"/>
            <ac:spMk id="7" creationId="{45127215-EE98-4689-AF10-0BED9331B992}"/>
          </ac:spMkLst>
        </pc:spChg>
        <pc:picChg chg="mod">
          <ac:chgData name="Drgona, Jan" userId="8107277a-43fb-42e1-8aa0-684adf187181" providerId="ADAL" clId="{299CA028-6463-4E89-A484-56532AB6C869}" dt="2024-09-05T16:04:04.512" v="253" actId="1076"/>
          <ac:picMkLst>
            <pc:docMk/>
            <pc:sldMk cId="3127309935" sldId="1579"/>
            <ac:picMk id="5" creationId="{6F81BAE7-9C85-A790-6243-D6D338E9E20B}"/>
          </ac:picMkLst>
        </pc:picChg>
      </pc:sldChg>
      <pc:sldChg chg="modSp mod">
        <pc:chgData name="Drgona, Jan" userId="8107277a-43fb-42e1-8aa0-684adf187181" providerId="ADAL" clId="{299CA028-6463-4E89-A484-56532AB6C869}" dt="2024-09-05T00:39:02.160" v="213" actId="1076"/>
        <pc:sldMkLst>
          <pc:docMk/>
          <pc:sldMk cId="2336298119" sldId="1587"/>
        </pc:sldMkLst>
        <pc:spChg chg="mod">
          <ac:chgData name="Drgona, Jan" userId="8107277a-43fb-42e1-8aa0-684adf187181" providerId="ADAL" clId="{299CA028-6463-4E89-A484-56532AB6C869}" dt="2024-09-05T00:38:40.201" v="207" actId="14100"/>
          <ac:spMkLst>
            <pc:docMk/>
            <pc:sldMk cId="2336298119" sldId="1587"/>
            <ac:spMk id="7" creationId="{23D56FBB-5EBB-2A2E-9ADF-1F33B2E221EC}"/>
          </ac:spMkLst>
        </pc:spChg>
        <pc:spChg chg="mod">
          <ac:chgData name="Drgona, Jan" userId="8107277a-43fb-42e1-8aa0-684adf187181" providerId="ADAL" clId="{299CA028-6463-4E89-A484-56532AB6C869}" dt="2024-09-05T00:38:52.011" v="212" actId="404"/>
          <ac:spMkLst>
            <pc:docMk/>
            <pc:sldMk cId="2336298119" sldId="1587"/>
            <ac:spMk id="8" creationId="{A71B3727-CFAA-0260-BD00-C53EEA35EDAA}"/>
          </ac:spMkLst>
        </pc:spChg>
        <pc:spChg chg="mod">
          <ac:chgData name="Drgona, Jan" userId="8107277a-43fb-42e1-8aa0-684adf187181" providerId="ADAL" clId="{299CA028-6463-4E89-A484-56532AB6C869}" dt="2024-09-05T00:39:02.160" v="213" actId="1076"/>
          <ac:spMkLst>
            <pc:docMk/>
            <pc:sldMk cId="2336298119" sldId="1587"/>
            <ac:spMk id="9" creationId="{03EE05DE-9378-6A1D-FDA2-E8727193323F}"/>
          </ac:spMkLst>
        </pc:spChg>
      </pc:sldChg>
      <pc:sldChg chg="modSp mod">
        <pc:chgData name="Drgona, Jan" userId="8107277a-43fb-42e1-8aa0-684adf187181" providerId="ADAL" clId="{299CA028-6463-4E89-A484-56532AB6C869}" dt="2024-09-05T00:32:28.024" v="5" actId="1076"/>
        <pc:sldMkLst>
          <pc:docMk/>
          <pc:sldMk cId="1425547273" sldId="1592"/>
        </pc:sldMkLst>
        <pc:spChg chg="mod">
          <ac:chgData name="Drgona, Jan" userId="8107277a-43fb-42e1-8aa0-684adf187181" providerId="ADAL" clId="{299CA028-6463-4E89-A484-56532AB6C869}" dt="2024-09-05T00:32:12.628" v="2" actId="1076"/>
          <ac:spMkLst>
            <pc:docMk/>
            <pc:sldMk cId="1425547273" sldId="1592"/>
            <ac:spMk id="3" creationId="{61CDB1FC-7BF1-0AD2-F81A-F8A049076CB0}"/>
          </ac:spMkLst>
        </pc:spChg>
        <pc:spChg chg="mod">
          <ac:chgData name="Drgona, Jan" userId="8107277a-43fb-42e1-8aa0-684adf187181" providerId="ADAL" clId="{299CA028-6463-4E89-A484-56532AB6C869}" dt="2024-09-05T00:32:28.024" v="5" actId="1076"/>
          <ac:spMkLst>
            <pc:docMk/>
            <pc:sldMk cId="1425547273" sldId="1592"/>
            <ac:spMk id="4" creationId="{CB14663D-8920-E6E3-128C-FE58E4D28F26}"/>
          </ac:spMkLst>
        </pc:spChg>
        <pc:spChg chg="mod">
          <ac:chgData name="Drgona, Jan" userId="8107277a-43fb-42e1-8aa0-684adf187181" providerId="ADAL" clId="{299CA028-6463-4E89-A484-56532AB6C869}" dt="2024-09-05T00:32:23.948" v="4" actId="14100"/>
          <ac:spMkLst>
            <pc:docMk/>
            <pc:sldMk cId="1425547273" sldId="1592"/>
            <ac:spMk id="19" creationId="{E6A79639-4A1E-948F-7D1D-0325CBC5C230}"/>
          </ac:spMkLst>
        </pc:spChg>
        <pc:spChg chg="mod">
          <ac:chgData name="Drgona, Jan" userId="8107277a-43fb-42e1-8aa0-684adf187181" providerId="ADAL" clId="{299CA028-6463-4E89-A484-56532AB6C869}" dt="2024-09-05T00:32:17.782" v="3" actId="14100"/>
          <ac:spMkLst>
            <pc:docMk/>
            <pc:sldMk cId="1425547273" sldId="1592"/>
            <ac:spMk id="38" creationId="{C9BF1444-DA25-DA3F-F00C-7A3E962AD2E8}"/>
          </ac:spMkLst>
        </pc:spChg>
        <pc:picChg chg="mod">
          <ac:chgData name="Drgona, Jan" userId="8107277a-43fb-42e1-8aa0-684adf187181" providerId="ADAL" clId="{299CA028-6463-4E89-A484-56532AB6C869}" dt="2024-09-05T00:32:12.628" v="2" actId="1076"/>
          <ac:picMkLst>
            <pc:docMk/>
            <pc:sldMk cId="1425547273" sldId="1592"/>
            <ac:picMk id="1026" creationId="{4816AD61-FFD6-A3A0-1E55-F480F8405AF3}"/>
          </ac:picMkLst>
        </pc:picChg>
      </pc:sldChg>
      <pc:sldChg chg="modSp mod">
        <pc:chgData name="Drgona, Jan" userId="8107277a-43fb-42e1-8aa0-684adf187181" providerId="ADAL" clId="{299CA028-6463-4E89-A484-56532AB6C869}" dt="2024-09-05T00:33:49.419" v="15" actId="14100"/>
        <pc:sldMkLst>
          <pc:docMk/>
          <pc:sldMk cId="3821775337" sldId="1594"/>
        </pc:sldMkLst>
        <pc:spChg chg="mod">
          <ac:chgData name="Drgona, Jan" userId="8107277a-43fb-42e1-8aa0-684adf187181" providerId="ADAL" clId="{299CA028-6463-4E89-A484-56532AB6C869}" dt="2024-09-05T00:33:49.419" v="15" actId="14100"/>
          <ac:spMkLst>
            <pc:docMk/>
            <pc:sldMk cId="3821775337" sldId="1594"/>
            <ac:spMk id="3" creationId="{39F1E5A7-093D-32DC-A5F2-EC09E8B544A9}"/>
          </ac:spMkLst>
        </pc:spChg>
        <pc:picChg chg="mod">
          <ac:chgData name="Drgona, Jan" userId="8107277a-43fb-42e1-8aa0-684adf187181" providerId="ADAL" clId="{299CA028-6463-4E89-A484-56532AB6C869}" dt="2024-09-05T00:33:30.924" v="12" actId="14100"/>
          <ac:picMkLst>
            <pc:docMk/>
            <pc:sldMk cId="3821775337" sldId="1594"/>
            <ac:picMk id="6" creationId="{ABEFA9B1-2C08-42EC-C4C3-C8209A81978D}"/>
          </ac:picMkLst>
        </pc:picChg>
      </pc:sldChg>
      <pc:sldChg chg="modSp mod">
        <pc:chgData name="Drgona, Jan" userId="8107277a-43fb-42e1-8aa0-684adf187181" providerId="ADAL" clId="{299CA028-6463-4E89-A484-56532AB6C869}" dt="2024-09-05T00:33:03.447" v="9" actId="1076"/>
        <pc:sldMkLst>
          <pc:docMk/>
          <pc:sldMk cId="3303928088" sldId="1595"/>
        </pc:sldMkLst>
        <pc:spChg chg="mod">
          <ac:chgData name="Drgona, Jan" userId="8107277a-43fb-42e1-8aa0-684adf187181" providerId="ADAL" clId="{299CA028-6463-4E89-A484-56532AB6C869}" dt="2024-09-05T00:32:55.980" v="7" actId="14100"/>
          <ac:spMkLst>
            <pc:docMk/>
            <pc:sldMk cId="3303928088" sldId="1595"/>
            <ac:spMk id="2" creationId="{7F5FD97D-AD65-A14D-A584-DF7F474A1613}"/>
          </ac:spMkLst>
        </pc:spChg>
        <pc:spChg chg="mod">
          <ac:chgData name="Drgona, Jan" userId="8107277a-43fb-42e1-8aa0-684adf187181" providerId="ADAL" clId="{299CA028-6463-4E89-A484-56532AB6C869}" dt="2024-09-05T00:33:03.447" v="9" actId="1076"/>
          <ac:spMkLst>
            <pc:docMk/>
            <pc:sldMk cId="3303928088" sldId="1595"/>
            <ac:spMk id="10" creationId="{D8FCF259-1334-3940-8D43-7E6D530433B1}"/>
          </ac:spMkLst>
        </pc:spChg>
        <pc:picChg chg="mod">
          <ac:chgData name="Drgona, Jan" userId="8107277a-43fb-42e1-8aa0-684adf187181" providerId="ADAL" clId="{299CA028-6463-4E89-A484-56532AB6C869}" dt="2024-09-05T00:32:52.617" v="6" actId="1076"/>
          <ac:picMkLst>
            <pc:docMk/>
            <pc:sldMk cId="3303928088" sldId="1595"/>
            <ac:picMk id="3" creationId="{2000D576-431B-75D7-406E-E8D7084D8C07}"/>
          </ac:picMkLst>
        </pc:picChg>
        <pc:picChg chg="mod">
          <ac:chgData name="Drgona, Jan" userId="8107277a-43fb-42e1-8aa0-684adf187181" providerId="ADAL" clId="{299CA028-6463-4E89-A484-56532AB6C869}" dt="2024-09-05T00:32:52.617" v="6" actId="1076"/>
          <ac:picMkLst>
            <pc:docMk/>
            <pc:sldMk cId="3303928088" sldId="1595"/>
            <ac:picMk id="7" creationId="{233AB21D-F841-4AC7-9219-6EAD14BF5341}"/>
          </ac:picMkLst>
        </pc:picChg>
        <pc:picChg chg="mod">
          <ac:chgData name="Drgona, Jan" userId="8107277a-43fb-42e1-8aa0-684adf187181" providerId="ADAL" clId="{299CA028-6463-4E89-A484-56532AB6C869}" dt="2024-09-05T00:32:52.617" v="6" actId="1076"/>
          <ac:picMkLst>
            <pc:docMk/>
            <pc:sldMk cId="3303928088" sldId="1595"/>
            <ac:picMk id="8" creationId="{E2ED8641-EF8F-B7A0-AF2F-F7B29B21DD22}"/>
          </ac:picMkLst>
        </pc:picChg>
        <pc:picChg chg="mod">
          <ac:chgData name="Drgona, Jan" userId="8107277a-43fb-42e1-8aa0-684adf187181" providerId="ADAL" clId="{299CA028-6463-4E89-A484-56532AB6C869}" dt="2024-09-05T00:32:52.617" v="6" actId="1076"/>
          <ac:picMkLst>
            <pc:docMk/>
            <pc:sldMk cId="3303928088" sldId="1595"/>
            <ac:picMk id="11" creationId="{C031D5F6-A634-B2BF-0E29-913F808BD07B}"/>
          </ac:picMkLst>
        </pc:picChg>
        <pc:picChg chg="mod">
          <ac:chgData name="Drgona, Jan" userId="8107277a-43fb-42e1-8aa0-684adf187181" providerId="ADAL" clId="{299CA028-6463-4E89-A484-56532AB6C869}" dt="2024-09-05T00:32:52.617" v="6" actId="1076"/>
          <ac:picMkLst>
            <pc:docMk/>
            <pc:sldMk cId="3303928088" sldId="1595"/>
            <ac:picMk id="13" creationId="{2CEC5465-275E-AFE9-FD8B-746637EDAE3A}"/>
          </ac:picMkLst>
        </pc:picChg>
        <pc:picChg chg="mod">
          <ac:chgData name="Drgona, Jan" userId="8107277a-43fb-42e1-8aa0-684adf187181" providerId="ADAL" clId="{299CA028-6463-4E89-A484-56532AB6C869}" dt="2024-09-05T00:32:52.617" v="6" actId="1076"/>
          <ac:picMkLst>
            <pc:docMk/>
            <pc:sldMk cId="3303928088" sldId="1595"/>
            <ac:picMk id="1026" creationId="{0E6F35B2-2558-B899-0E30-D5ED03C91F8B}"/>
          </ac:picMkLst>
        </pc:picChg>
      </pc:sldChg>
      <pc:sldChg chg="modSp mod">
        <pc:chgData name="Drgona, Jan" userId="8107277a-43fb-42e1-8aa0-684adf187181" providerId="ADAL" clId="{299CA028-6463-4E89-A484-56532AB6C869}" dt="2024-09-05T16:19:58.018" v="302" actId="14100"/>
        <pc:sldMkLst>
          <pc:docMk/>
          <pc:sldMk cId="4026062904" sldId="1599"/>
        </pc:sldMkLst>
        <pc:spChg chg="mod">
          <ac:chgData name="Drgona, Jan" userId="8107277a-43fb-42e1-8aa0-684adf187181" providerId="ADAL" clId="{299CA028-6463-4E89-A484-56532AB6C869}" dt="2024-09-05T00:34:42.804" v="63" actId="14100"/>
          <ac:spMkLst>
            <pc:docMk/>
            <pc:sldMk cId="4026062904" sldId="1599"/>
            <ac:spMk id="3" creationId="{B758B404-AC36-B0EF-DF87-70F2BA2FE6B8}"/>
          </ac:spMkLst>
        </pc:spChg>
        <pc:spChg chg="mod">
          <ac:chgData name="Drgona, Jan" userId="8107277a-43fb-42e1-8aa0-684adf187181" providerId="ADAL" clId="{299CA028-6463-4E89-A484-56532AB6C869}" dt="2024-09-05T00:41:39.153" v="229" actId="108"/>
          <ac:spMkLst>
            <pc:docMk/>
            <pc:sldMk cId="4026062904" sldId="1599"/>
            <ac:spMk id="8" creationId="{18532A01-A2CC-A8FF-84E4-D2E834BC75C7}"/>
          </ac:spMkLst>
        </pc:spChg>
        <pc:spChg chg="mod">
          <ac:chgData name="Drgona, Jan" userId="8107277a-43fb-42e1-8aa0-684adf187181" providerId="ADAL" clId="{299CA028-6463-4E89-A484-56532AB6C869}" dt="2024-09-05T16:19:58.018" v="302" actId="14100"/>
          <ac:spMkLst>
            <pc:docMk/>
            <pc:sldMk cId="4026062904" sldId="1599"/>
            <ac:spMk id="9" creationId="{4DC3C3CF-C788-D1E4-542A-39ADAA8FEC55}"/>
          </ac:spMkLst>
        </pc:spChg>
        <pc:picChg chg="mod">
          <ac:chgData name="Drgona, Jan" userId="8107277a-43fb-42e1-8aa0-684adf187181" providerId="ADAL" clId="{299CA028-6463-4E89-A484-56532AB6C869}" dt="2024-09-05T00:36:05.982" v="174" actId="1038"/>
          <ac:picMkLst>
            <pc:docMk/>
            <pc:sldMk cId="4026062904" sldId="1599"/>
            <ac:picMk id="4" creationId="{DB9DA694-DF95-F0F8-FE62-F52640E19DBF}"/>
          </ac:picMkLst>
        </pc:picChg>
        <pc:picChg chg="mod">
          <ac:chgData name="Drgona, Jan" userId="8107277a-43fb-42e1-8aa0-684adf187181" providerId="ADAL" clId="{299CA028-6463-4E89-A484-56532AB6C869}" dt="2024-09-05T00:34:59.441" v="102" actId="1037"/>
          <ac:picMkLst>
            <pc:docMk/>
            <pc:sldMk cId="4026062904" sldId="1599"/>
            <ac:picMk id="10" creationId="{A293C3AF-3A51-18E2-53DD-B71C65A2053A}"/>
          </ac:picMkLst>
        </pc:picChg>
      </pc:sldChg>
      <pc:sldChg chg="modSp mod">
        <pc:chgData name="Drgona, Jan" userId="8107277a-43fb-42e1-8aa0-684adf187181" providerId="ADAL" clId="{299CA028-6463-4E89-A484-56532AB6C869}" dt="2024-09-05T00:41:33.954" v="228" actId="1076"/>
        <pc:sldMkLst>
          <pc:docMk/>
          <pc:sldMk cId="3356209294" sldId="1600"/>
        </pc:sldMkLst>
        <pc:spChg chg="mod">
          <ac:chgData name="Drgona, Jan" userId="8107277a-43fb-42e1-8aa0-684adf187181" providerId="ADAL" clId="{299CA028-6463-4E89-A484-56532AB6C869}" dt="2024-09-05T00:33:57.904" v="16" actId="14100"/>
          <ac:spMkLst>
            <pc:docMk/>
            <pc:sldMk cId="3356209294" sldId="1600"/>
            <ac:spMk id="3" creationId="{B758B404-AC36-B0EF-DF87-70F2BA2FE6B8}"/>
          </ac:spMkLst>
        </pc:spChg>
        <pc:spChg chg="mod">
          <ac:chgData name="Drgona, Jan" userId="8107277a-43fb-42e1-8aa0-684adf187181" providerId="ADAL" clId="{299CA028-6463-4E89-A484-56532AB6C869}" dt="2024-09-05T00:41:33.954" v="228" actId="1076"/>
          <ac:spMkLst>
            <pc:docMk/>
            <pc:sldMk cId="3356209294" sldId="1600"/>
            <ac:spMk id="8" creationId="{C350D5E0-80A9-056A-11F4-BCC0D2809340}"/>
          </ac:spMkLst>
        </pc:spChg>
        <pc:spChg chg="mod">
          <ac:chgData name="Drgona, Jan" userId="8107277a-43fb-42e1-8aa0-684adf187181" providerId="ADAL" clId="{299CA028-6463-4E89-A484-56532AB6C869}" dt="2024-09-05T00:41:27.063" v="226" actId="255"/>
          <ac:spMkLst>
            <pc:docMk/>
            <pc:sldMk cId="3356209294" sldId="1600"/>
            <ac:spMk id="9" creationId="{BBF28771-C683-0FFE-C8CE-6F4CEED02D87}"/>
          </ac:spMkLst>
        </pc:spChg>
        <pc:picChg chg="mod">
          <ac:chgData name="Drgona, Jan" userId="8107277a-43fb-42e1-8aa0-684adf187181" providerId="ADAL" clId="{299CA028-6463-4E89-A484-56532AB6C869}" dt="2024-09-05T00:36:18.746" v="177" actId="1036"/>
          <ac:picMkLst>
            <pc:docMk/>
            <pc:sldMk cId="3356209294" sldId="1600"/>
            <ac:picMk id="5" creationId="{352265D4-3E63-43A3-E052-0E43009B03B8}"/>
          </ac:picMkLst>
        </pc:picChg>
        <pc:picChg chg="mod">
          <ac:chgData name="Drgona, Jan" userId="8107277a-43fb-42e1-8aa0-684adf187181" providerId="ADAL" clId="{299CA028-6463-4E89-A484-56532AB6C869}" dt="2024-09-05T00:34:34.242" v="62" actId="1037"/>
          <ac:picMkLst>
            <pc:docMk/>
            <pc:sldMk cId="3356209294" sldId="1600"/>
            <ac:picMk id="6" creationId="{5FDF1404-289B-4824-50A5-5D4E71805399}"/>
          </ac:picMkLst>
        </pc:picChg>
        <pc:picChg chg="mod">
          <ac:chgData name="Drgona, Jan" userId="8107277a-43fb-42e1-8aa0-684adf187181" providerId="ADAL" clId="{299CA028-6463-4E89-A484-56532AB6C869}" dt="2024-09-05T00:34:30.306" v="52" actId="1037"/>
          <ac:picMkLst>
            <pc:docMk/>
            <pc:sldMk cId="3356209294" sldId="1600"/>
            <ac:picMk id="13" creationId="{0C7D7B29-AAF4-3344-32D4-12B6CED16B0D}"/>
          </ac:picMkLst>
        </pc:picChg>
        <pc:picChg chg="mod">
          <ac:chgData name="Drgona, Jan" userId="8107277a-43fb-42e1-8aa0-684adf187181" providerId="ADAL" clId="{299CA028-6463-4E89-A484-56532AB6C869}" dt="2024-09-05T00:34:30.306" v="52" actId="1037"/>
          <ac:picMkLst>
            <pc:docMk/>
            <pc:sldMk cId="3356209294" sldId="1600"/>
            <ac:picMk id="19" creationId="{633857A7-A3F1-5133-8038-CFCB6B347A15}"/>
          </ac:picMkLst>
        </pc:picChg>
        <pc:picChg chg="mod">
          <ac:chgData name="Drgona, Jan" userId="8107277a-43fb-42e1-8aa0-684adf187181" providerId="ADAL" clId="{299CA028-6463-4E89-A484-56532AB6C869}" dt="2024-09-05T00:34:30.306" v="52" actId="1037"/>
          <ac:picMkLst>
            <pc:docMk/>
            <pc:sldMk cId="3356209294" sldId="1600"/>
            <ac:picMk id="21" creationId="{FE5DB062-2717-BBE9-4A7F-7F6DBF95A713}"/>
          </ac:picMkLst>
        </pc:picChg>
      </pc:sldChg>
      <pc:sldChg chg="modSp mod">
        <pc:chgData name="Drgona, Jan" userId="8107277a-43fb-42e1-8aa0-684adf187181" providerId="ADAL" clId="{299CA028-6463-4E89-A484-56532AB6C869}" dt="2024-09-05T00:42:03.819" v="236" actId="108"/>
        <pc:sldMkLst>
          <pc:docMk/>
          <pc:sldMk cId="1886607106" sldId="1607"/>
        </pc:sldMkLst>
        <pc:spChg chg="mod">
          <ac:chgData name="Drgona, Jan" userId="8107277a-43fb-42e1-8aa0-684adf187181" providerId="ADAL" clId="{299CA028-6463-4E89-A484-56532AB6C869}" dt="2024-09-05T00:36:28.125" v="178" actId="14100"/>
          <ac:spMkLst>
            <pc:docMk/>
            <pc:sldMk cId="1886607106" sldId="1607"/>
            <ac:spMk id="3" creationId="{B758B404-AC36-B0EF-DF87-70F2BA2FE6B8}"/>
          </ac:spMkLst>
        </pc:spChg>
        <pc:spChg chg="mod">
          <ac:chgData name="Drgona, Jan" userId="8107277a-43fb-42e1-8aa0-684adf187181" providerId="ADAL" clId="{299CA028-6463-4E89-A484-56532AB6C869}" dt="2024-09-05T00:41:55.559" v="235" actId="108"/>
          <ac:spMkLst>
            <pc:docMk/>
            <pc:sldMk cId="1886607106" sldId="1607"/>
            <ac:spMk id="5" creationId="{3AD07F18-0758-39E3-2427-63D5C2C7B08D}"/>
          </ac:spMkLst>
        </pc:spChg>
        <pc:spChg chg="mod">
          <ac:chgData name="Drgona, Jan" userId="8107277a-43fb-42e1-8aa0-684adf187181" providerId="ADAL" clId="{299CA028-6463-4E89-A484-56532AB6C869}" dt="2024-09-05T00:42:03.819" v="236" actId="108"/>
          <ac:spMkLst>
            <pc:docMk/>
            <pc:sldMk cId="1886607106" sldId="1607"/>
            <ac:spMk id="6" creationId="{E4E989F2-BFD3-1F4E-6968-E64609A08C7D}"/>
          </ac:spMkLst>
        </pc:spChg>
        <pc:spChg chg="mod">
          <ac:chgData name="Drgona, Jan" userId="8107277a-43fb-42e1-8aa0-684adf187181" providerId="ADAL" clId="{299CA028-6463-4E89-A484-56532AB6C869}" dt="2024-09-05T00:36:43.348" v="181" actId="1076"/>
          <ac:spMkLst>
            <pc:docMk/>
            <pc:sldMk cId="1886607106" sldId="1607"/>
            <ac:spMk id="10" creationId="{FA997836-43CD-14FB-70E9-865614AC72FD}"/>
          </ac:spMkLst>
        </pc:spChg>
        <pc:picChg chg="mod">
          <ac:chgData name="Drgona, Jan" userId="8107277a-43fb-42e1-8aa0-684adf187181" providerId="ADAL" clId="{299CA028-6463-4E89-A484-56532AB6C869}" dt="2024-09-05T00:37:45.385" v="200" actId="1035"/>
          <ac:picMkLst>
            <pc:docMk/>
            <pc:sldMk cId="1886607106" sldId="1607"/>
            <ac:picMk id="4" creationId="{DB9DA694-DF95-F0F8-FE62-F52640E19DBF}"/>
          </ac:picMkLst>
        </pc:picChg>
        <pc:picChg chg="mod">
          <ac:chgData name="Drgona, Jan" userId="8107277a-43fb-42e1-8aa0-684adf187181" providerId="ADAL" clId="{299CA028-6463-4E89-A484-56532AB6C869}" dt="2024-09-05T00:36:50.009" v="183" actId="1076"/>
          <ac:picMkLst>
            <pc:docMk/>
            <pc:sldMk cId="1886607106" sldId="1607"/>
            <ac:picMk id="8" creationId="{3F072CA9-39A8-5E3D-B80D-3D647A550927}"/>
          </ac:picMkLst>
        </pc:picChg>
        <pc:picChg chg="mod">
          <ac:chgData name="Drgona, Jan" userId="8107277a-43fb-42e1-8aa0-684adf187181" providerId="ADAL" clId="{299CA028-6463-4E89-A484-56532AB6C869}" dt="2024-09-05T00:36:35.971" v="180" actId="1076"/>
          <ac:picMkLst>
            <pc:docMk/>
            <pc:sldMk cId="1886607106" sldId="1607"/>
            <ac:picMk id="5122" creationId="{C40849F6-593A-4EA0-F6B2-517253C2054F}"/>
          </ac:picMkLst>
        </pc:picChg>
      </pc:sldChg>
      <pc:sldChg chg="modSp mod">
        <pc:chgData name="Drgona, Jan" userId="8107277a-43fb-42e1-8aa0-684adf187181" providerId="ADAL" clId="{299CA028-6463-4E89-A484-56532AB6C869}" dt="2024-09-05T00:42:31.712" v="243" actId="14100"/>
        <pc:sldMkLst>
          <pc:docMk/>
          <pc:sldMk cId="4096563906" sldId="1609"/>
        </pc:sldMkLst>
        <pc:spChg chg="mod">
          <ac:chgData name="Drgona, Jan" userId="8107277a-43fb-42e1-8aa0-684adf187181" providerId="ADAL" clId="{299CA028-6463-4E89-A484-56532AB6C869}" dt="2024-09-05T00:37:21.361" v="189" actId="14100"/>
          <ac:spMkLst>
            <pc:docMk/>
            <pc:sldMk cId="4096563906" sldId="1609"/>
            <ac:spMk id="3" creationId="{B758B404-AC36-B0EF-DF87-70F2BA2FE6B8}"/>
          </ac:spMkLst>
        </pc:spChg>
        <pc:spChg chg="mod">
          <ac:chgData name="Drgona, Jan" userId="8107277a-43fb-42e1-8aa0-684adf187181" providerId="ADAL" clId="{299CA028-6463-4E89-A484-56532AB6C869}" dt="2024-09-05T00:42:10.059" v="237" actId="108"/>
          <ac:spMkLst>
            <pc:docMk/>
            <pc:sldMk cId="4096563906" sldId="1609"/>
            <ac:spMk id="5" creationId="{8757334F-737F-1A42-19BF-A5A2D4D5AFB0}"/>
          </ac:spMkLst>
        </pc:spChg>
        <pc:spChg chg="mod">
          <ac:chgData name="Drgona, Jan" userId="8107277a-43fb-42e1-8aa0-684adf187181" providerId="ADAL" clId="{299CA028-6463-4E89-A484-56532AB6C869}" dt="2024-09-05T00:42:26.130" v="241" actId="1076"/>
          <ac:spMkLst>
            <pc:docMk/>
            <pc:sldMk cId="4096563906" sldId="1609"/>
            <ac:spMk id="15" creationId="{EA98A2BA-F9CD-ADC2-B062-5B79A085843B}"/>
          </ac:spMkLst>
        </pc:spChg>
        <pc:picChg chg="mod">
          <ac:chgData name="Drgona, Jan" userId="8107277a-43fb-42e1-8aa0-684adf187181" providerId="ADAL" clId="{299CA028-6463-4E89-A484-56532AB6C869}" dt="2024-09-05T00:37:27.292" v="191" actId="14100"/>
          <ac:picMkLst>
            <pc:docMk/>
            <pc:sldMk cId="4096563906" sldId="1609"/>
            <ac:picMk id="4" creationId="{DB9DA694-DF95-F0F8-FE62-F52640E19DBF}"/>
          </ac:picMkLst>
        </pc:picChg>
        <pc:picChg chg="mod">
          <ac:chgData name="Drgona, Jan" userId="8107277a-43fb-42e1-8aa0-684adf187181" providerId="ADAL" clId="{299CA028-6463-4E89-A484-56532AB6C869}" dt="2024-09-05T00:37:33.313" v="192" actId="1076"/>
          <ac:picMkLst>
            <pc:docMk/>
            <pc:sldMk cId="4096563906" sldId="1609"/>
            <ac:picMk id="13" creationId="{CC4857F1-2D5B-6A4F-911B-A9C852445A3B}"/>
          </ac:picMkLst>
        </pc:picChg>
        <pc:picChg chg="mod">
          <ac:chgData name="Drgona, Jan" userId="8107277a-43fb-42e1-8aa0-684adf187181" providerId="ADAL" clId="{299CA028-6463-4E89-A484-56532AB6C869}" dt="2024-09-05T00:42:31.712" v="243" actId="14100"/>
          <ac:picMkLst>
            <pc:docMk/>
            <pc:sldMk cId="4096563906" sldId="1609"/>
            <ac:picMk id="14" creationId="{4EF43070-2C87-CD22-3812-F36661B373C8}"/>
          </ac:picMkLst>
        </pc:picChg>
        <pc:picChg chg="mod">
          <ac:chgData name="Drgona, Jan" userId="8107277a-43fb-42e1-8aa0-684adf187181" providerId="ADAL" clId="{299CA028-6463-4E89-A484-56532AB6C869}" dt="2024-09-05T00:37:33.313" v="192" actId="1076"/>
          <ac:picMkLst>
            <pc:docMk/>
            <pc:sldMk cId="4096563906" sldId="1609"/>
            <ac:picMk id="8194" creationId="{3435E081-EB91-F831-B505-5604CBE1C4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10/1/2025</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3143250" y="0"/>
            <a:ext cx="6000750" cy="5143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4" name="Slide Number Placeholder 3"/>
          <p:cNvSpPr>
            <a:spLocks noGrp="1"/>
          </p:cNvSpPr>
          <p:nvPr>
            <p:ph type="sldNum" sz="quarter" idx="12"/>
          </p:nvPr>
        </p:nvSpPr>
        <p:spPr>
          <a:xfrm>
            <a:off x="8746436" y="4857750"/>
            <a:ext cx="283264" cy="285750"/>
          </a:xfrm>
          <a:prstGeom prst="rect">
            <a:avLst/>
          </a:prstGeom>
        </p:spPr>
        <p:txBody>
          <a:bodyPr lIns="0" tIns="0" rIns="0" bIns="0" anchor="ctr" anchorCtr="0"/>
          <a:lstStyle>
            <a:lvl1pPr algn="r">
              <a:defRPr sz="75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000250" y="169333"/>
            <a:ext cx="6858000" cy="819362"/>
          </a:xfrm>
          <a:prstGeom prst="rect">
            <a:avLst/>
          </a:prstGeom>
        </p:spPr>
        <p:txBody>
          <a:bodyPr lIns="0" anchor="b"/>
          <a:lstStyle>
            <a:lvl1pPr>
              <a:defRPr lang="en-US" sz="225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857250" y="1285875"/>
            <a:ext cx="8001000" cy="3429001"/>
          </a:xfrm>
          <a:prstGeom prst="rect">
            <a:avLst/>
          </a:prstGeom>
        </p:spPr>
        <p:txBody>
          <a:bodyPr/>
          <a:lstStyle>
            <a:lvl1pPr>
              <a:defRPr sz="1750">
                <a:latin typeface="Arial" panose="020B0604020202020204" pitchFamily="34" charset="0"/>
                <a:cs typeface="Arial" panose="020B0604020202020204" pitchFamily="34" charset="0"/>
              </a:defRPr>
            </a:lvl1pPr>
            <a:lvl2pPr marL="514350" indent="-171450">
              <a:buFont typeface="Wingdings" panose="05000000000000000000" pitchFamily="2" charset="2"/>
              <a:buChar char="§"/>
              <a:defRPr sz="1500">
                <a:latin typeface="Arial" panose="020B0604020202020204" pitchFamily="34" charset="0"/>
                <a:cs typeface="Arial" panose="020B0604020202020204" pitchFamily="34" charset="0"/>
              </a:defRPr>
            </a:lvl2pPr>
            <a:lvl3pPr marL="857250" indent="-171450">
              <a:buFont typeface="Wingdings" panose="05000000000000000000" pitchFamily="2" charset="2"/>
              <a:buChar char="ü"/>
              <a:defRPr sz="1250">
                <a:latin typeface="Arial" panose="020B0604020202020204" pitchFamily="34" charset="0"/>
                <a:cs typeface="Arial" panose="020B0604020202020204" pitchFamily="34" charset="0"/>
              </a:defRPr>
            </a:lvl3pPr>
            <a:lvl4pPr>
              <a:defRPr sz="1125">
                <a:latin typeface="Arial" panose="020B0604020202020204" pitchFamily="34" charset="0"/>
                <a:cs typeface="Arial" panose="020B0604020202020204" pitchFamily="34" charset="0"/>
              </a:defRPr>
            </a:lvl4pPr>
            <a:lvl5pPr marL="1543050" indent="-171450">
              <a:buFont typeface="Wingdings" panose="05000000000000000000" pitchFamily="2" charset="2"/>
              <a:buChar char="§"/>
              <a:defRPr sz="10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6689631" y="4871972"/>
            <a:ext cx="1942504" cy="271528"/>
          </a:xfrm>
          <a:prstGeom prst="rect">
            <a:avLst/>
          </a:prstGeom>
        </p:spPr>
        <p:txBody>
          <a:bodyPr vert="horz" lIns="91440" tIns="45720" rIns="91440" bIns="45720" rtlCol="0" anchor="ctr"/>
          <a:lstStyle>
            <a:lvl1pPr algn="r">
              <a:defRPr sz="750">
                <a:solidFill>
                  <a:schemeClr val="tx1">
                    <a:tint val="75000"/>
                  </a:schemeClr>
                </a:solidFill>
              </a:defRPr>
            </a:lvl1pPr>
          </a:lstStyle>
          <a:p>
            <a:fld id="{9B7EE7B1-A6C1-4E39-8665-A73ED03F32E1}" type="datetimeFigureOut">
              <a:rPr lang="en-US" smtClean="0"/>
              <a:pPr/>
              <a:t>10/1/2025</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580779" y="4857750"/>
            <a:ext cx="7504888" cy="273844"/>
          </a:xfrm>
          <a:prstGeom prst="rect">
            <a:avLst/>
          </a:prstGeom>
        </p:spPr>
        <p:txBody>
          <a:bodyPr vert="horz" lIns="91440" tIns="45720" rIns="91440" bIns="45720" rtlCol="0" anchor="ctr"/>
          <a:lstStyle>
            <a:lvl1pPr algn="ctr">
              <a:defRPr sz="750">
                <a:solidFill>
                  <a:schemeClr val="tx1">
                    <a:tint val="75000"/>
                  </a:schemeClr>
                </a:solidFill>
              </a:defRPr>
            </a:lvl1pPr>
          </a:lstStyle>
          <a:p>
            <a:endParaRPr lang="en-US"/>
          </a:p>
        </p:txBody>
      </p:sp>
    </p:spTree>
    <p:extLst>
      <p:ext uri="{BB962C8B-B14F-4D97-AF65-F5344CB8AC3E}">
        <p14:creationId xmlns:p14="http://schemas.microsoft.com/office/powerpoint/2010/main" val="207150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12857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17129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013508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12412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2533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21642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009690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628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750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5585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2259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089831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3249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5582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3863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41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theme" Target="../theme/theme3.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126" r:id="rId3"/>
    <p:sldLayoutId id="2147484035" r:id="rId4"/>
    <p:sldLayoutId id="2147484122" r:id="rId5"/>
    <p:sldLayoutId id="2147484120" r:id="rId6"/>
    <p:sldLayoutId id="2147484121" r:id="rId7"/>
    <p:sldLayoutId id="2147484123" r:id="rId8"/>
    <p:sldLayoutId id="2147483959" r:id="rId9"/>
    <p:sldLayoutId id="2147484127"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34" r:id="rId3"/>
    <p:sldLayoutId id="2147484104" r:id="rId4"/>
    <p:sldLayoutId id="2147484105" r:id="rId5"/>
    <p:sldLayoutId id="2147484015" r:id="rId6"/>
    <p:sldLayoutId id="2147484016" r:id="rId7"/>
    <p:sldLayoutId id="2147484027" r:id="rId8"/>
    <p:sldLayoutId id="2147484033"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107" r:id="rId3"/>
    <p:sldLayoutId id="2147484071" r:id="rId4"/>
    <p:sldLayoutId id="2147484072" r:id="rId5"/>
    <p:sldLayoutId id="2147484108" r:id="rId6"/>
    <p:sldLayoutId id="2147484073" r:id="rId7"/>
    <p:sldLayoutId id="2147484082" r:id="rId8"/>
    <p:sldLayoutId id="2147484081" r:id="rId9"/>
    <p:sldLayoutId id="2147484084" r:id="rId10"/>
    <p:sldLayoutId id="2147484083" r:id="rId11"/>
    <p:sldLayoutId id="2147484085" r:id="rId12"/>
    <p:sldLayoutId id="2147484077" r:id="rId13"/>
    <p:sldLayoutId id="2147484074" r:id="rId14"/>
    <p:sldLayoutId id="2147484075" r:id="rId15"/>
    <p:sldLayoutId id="2147484111" r:id="rId16"/>
    <p:sldLayoutId id="2147484112" r:id="rId17"/>
    <p:sldLayoutId id="2147484113" r:id="rId18"/>
    <p:sldLayoutId id="2147484114" r:id="rId19"/>
    <p:sldLayoutId id="2147484078" r:id="rId20"/>
    <p:sldLayoutId id="2147484079" r:id="rId21"/>
    <p:sldLayoutId id="2147484080" r:id="rId22"/>
    <p:sldLayoutId id="2147484086" r:id="rId23"/>
    <p:sldLayoutId id="2147484087" r:id="rId24"/>
    <p:sldLayoutId id="2147484118" r:id="rId25"/>
    <p:sldLayoutId id="2147484088" r:id="rId26"/>
    <p:sldLayoutId id="2147484089"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sites.gatech.edu/acds/mppi/" TargetMode="External"/><Relationship Id="rId2" Type="http://schemas.openxmlformats.org/officeDocument/2006/relationships/image" Target="../media/image64.png"/><Relationship Id="rId1" Type="http://schemas.openxmlformats.org/officeDocument/2006/relationships/slideLayout" Target="../slideLayouts/slideLayout10.xml"/><Relationship Id="rId4" Type="http://schemas.openxmlformats.org/officeDocument/2006/relationships/hyperlink" Target="https://en.wikipedia.org/wiki/Path_integral_formulat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en.wikipedia.org/wiki/Dynamic_programming" TargetMode="External"/><Relationship Id="rId7"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hyperlink" Target="https://en.wikipedia.org/wiki/Hamilton%E2%80%93Jacobi%E2%80%93Bellman_equation" TargetMode="External"/><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8.pn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74.png"/><Relationship Id="rId11" Type="http://schemas.openxmlformats.org/officeDocument/2006/relationships/hyperlink" Target="https://en.wikipedia.org/wiki/Dynamic_programming" TargetMode="External"/><Relationship Id="rId5" Type="http://schemas.openxmlformats.org/officeDocument/2006/relationships/image" Target="../media/image73.png"/><Relationship Id="rId10" Type="http://schemas.openxmlformats.org/officeDocument/2006/relationships/hyperlink" Target="https://en.wikipedia.org/wiki/Reinforcement_learning" TargetMode="External"/><Relationship Id="rId4" Type="http://schemas.openxmlformats.org/officeDocument/2006/relationships/image" Target="../media/image72.png"/><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hyperlink" Target="https://www.pyomo.org/" TargetMode="External"/><Relationship Id="rId13" Type="http://schemas.openxmlformats.org/officeDocument/2006/relationships/hyperlink" Target="https://www.gurobi.com/" TargetMode="External"/><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hyperlink" Target="https://gekko.readthedocs.io/" TargetMode="External"/><Relationship Id="rId2"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hyperlink" Target="https://web.casadi.org/" TargetMode="External"/><Relationship Id="rId5" Type="http://schemas.openxmlformats.org/officeDocument/2006/relationships/image" Target="../media/image37.png"/><Relationship Id="rId10" Type="http://schemas.openxmlformats.org/officeDocument/2006/relationships/hyperlink" Target="https://jump.dev/JuMP.jl/stable/" TargetMode="External"/><Relationship Id="rId4" Type="http://schemas.openxmlformats.org/officeDocument/2006/relationships/image" Target="../media/image36.png"/><Relationship Id="rId9" Type="http://schemas.openxmlformats.org/officeDocument/2006/relationships/hyperlink" Target="https://www.cvxpy.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tiff"/><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jpeg"/><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n.wikipedia.org/wiki/Optimal_control" TargetMode="External"/><Relationship Id="rId1" Type="http://schemas.openxmlformats.org/officeDocument/2006/relationships/slideLayout" Target="../slideLayouts/slideLayout10.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hyperlink" Target="http://www.syscop.de/teaching/ss2020/numerical-optimal-control-onlin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hyperlink" Target="https://en.wikipedia.org/wiki/Pontryagin%27s_maximum_principle" TargetMode="External"/><Relationship Id="rId5" Type="http://schemas.openxmlformats.org/officeDocument/2006/relationships/hyperlink" Target="NULL" TargetMode="Externa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en.wikipedia.org/wiki/Collocation_method" TargetMode="Externa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a:xfrm>
            <a:off x="467751" y="1765084"/>
            <a:ext cx="8208498" cy="544124"/>
          </a:xfrm>
        </p:spPr>
        <p:txBody>
          <a:bodyPr>
            <a:noAutofit/>
          </a:bodyPr>
          <a:lstStyle/>
          <a:p>
            <a:r>
              <a:rPr lang="en-US" sz="2800" dirty="0">
                <a:latin typeface="Calibri" panose="020F0502020204030204" pitchFamily="34" charset="0"/>
                <a:ea typeface="Calibri" panose="020F0502020204030204" pitchFamily="34" charset="0"/>
                <a:cs typeface="Times New Roman" panose="02020603050405020304" pitchFamily="18" charset="0"/>
              </a:rPr>
              <a:t>Scientific Machine Learning for Modeling, Optimization, and Control of Dynamical Systems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51" y="3098764"/>
            <a:ext cx="8219053" cy="366706"/>
          </a:xfrm>
        </p:spPr>
        <p:txBody>
          <a:bodyPr>
            <a:noAutofit/>
          </a:bodyPr>
          <a:lstStyle/>
          <a:p>
            <a:pPr fontAlgn="t">
              <a:spcBef>
                <a:spcPts val="150"/>
              </a:spcBef>
            </a:pPr>
            <a:r>
              <a:rPr lang="en-US" sz="1800" b="1" dirty="0">
                <a:latin typeface="Arial"/>
                <a:cs typeface="Arial"/>
              </a:rPr>
              <a:t>Ján Drgoňa</a:t>
            </a:r>
          </a:p>
          <a:p>
            <a:pPr fontAlgn="t">
              <a:spcBef>
                <a:spcPts val="150"/>
              </a:spcBef>
            </a:pPr>
            <a:r>
              <a:rPr lang="en-US" sz="1600" dirty="0">
                <a:latin typeface="Arial"/>
                <a:cs typeface="Arial"/>
              </a:rPr>
              <a:t>Associate Professor </a:t>
            </a:r>
            <a:br>
              <a:rPr lang="en-US" sz="1600" dirty="0">
                <a:latin typeface="Arial"/>
                <a:cs typeface="Arial"/>
              </a:rPr>
            </a:br>
            <a:r>
              <a:rPr lang="en-US" sz="1600" dirty="0">
                <a:latin typeface="Arial"/>
                <a:cs typeface="Arial"/>
              </a:rPr>
              <a:t>Civil and Systems Engineering Department  </a:t>
            </a:r>
            <a:br>
              <a:rPr lang="en-US" sz="1600" dirty="0">
                <a:latin typeface="Arial"/>
                <a:cs typeface="Arial"/>
              </a:rPr>
            </a:br>
            <a:r>
              <a:rPr lang="en-US" sz="1600" dirty="0">
                <a:latin typeface="Arial"/>
                <a:cs typeface="Arial"/>
              </a:rPr>
              <a:t>The Ralph O'Connor Sustainable Energy Institute (ROSEI)</a:t>
            </a:r>
          </a:p>
          <a:p>
            <a:pPr fontAlgn="t">
              <a:spcBef>
                <a:spcPts val="150"/>
              </a:spcBef>
            </a:pPr>
            <a:r>
              <a:rPr lang="en-US" sz="1600">
                <a:latin typeface="Arial"/>
                <a:cs typeface="Arial"/>
              </a:rPr>
              <a:t>Data Science and AI Institute (DSAI)</a:t>
            </a:r>
            <a:br>
              <a:rPr lang="en-US" sz="1600" dirty="0">
                <a:latin typeface="Arial"/>
                <a:cs typeface="Arial"/>
              </a:rPr>
            </a:br>
            <a:endParaRPr lang="en-US" sz="1600" dirty="0">
              <a:latin typeface="Arial"/>
              <a:cs typeface="Arial"/>
            </a:endParaRPr>
          </a:p>
        </p:txBody>
      </p:sp>
    </p:spTree>
    <p:extLst>
      <p:ext uri="{BB962C8B-B14F-4D97-AF65-F5344CB8AC3E}">
        <p14:creationId xmlns:p14="http://schemas.microsoft.com/office/powerpoint/2010/main" val="624030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BDF09-5CC1-CC0F-3902-E3F0DAD4D1E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FCF36EBB-A929-A40C-E84E-FF756D6CFB0F}"/>
              </a:ext>
            </a:extLst>
          </p:cNvPr>
          <p:cNvSpPr txBox="1"/>
          <p:nvPr/>
        </p:nvSpPr>
        <p:spPr>
          <a:xfrm>
            <a:off x="95534" y="1111737"/>
            <a:ext cx="4990722" cy="307777"/>
          </a:xfrm>
          <a:prstGeom prst="rect">
            <a:avLst/>
          </a:prstGeom>
          <a:noFill/>
        </p:spPr>
        <p:txBody>
          <a:bodyPr wrap="square">
            <a:spAutoFit/>
          </a:bodyPr>
          <a:lstStyle/>
          <a:p>
            <a:r>
              <a:rPr lang="en-US" sz="1400" dirty="0"/>
              <a:t>Finite-horizon optimal control problem formulation: </a:t>
            </a:r>
          </a:p>
        </p:txBody>
      </p:sp>
      <p:pic>
        <p:nvPicPr>
          <p:cNvPr id="11" name="Picture 10">
            <a:extLst>
              <a:ext uri="{FF2B5EF4-FFF2-40B4-BE49-F238E27FC236}">
                <a16:creationId xmlns:a16="http://schemas.microsoft.com/office/drawing/2014/main" id="{72EAE4DD-2FC3-608B-EADD-431E49AB8D7A}"/>
              </a:ext>
            </a:extLst>
          </p:cNvPr>
          <p:cNvPicPr>
            <a:picLocks noChangeAspect="1"/>
          </p:cNvPicPr>
          <p:nvPr/>
        </p:nvPicPr>
        <p:blipFill>
          <a:blip r:embed="rId2"/>
          <a:stretch>
            <a:fillRect/>
          </a:stretch>
        </p:blipFill>
        <p:spPr>
          <a:xfrm>
            <a:off x="95534" y="3392718"/>
            <a:ext cx="4638983" cy="1557517"/>
          </a:xfrm>
          <a:prstGeom prst="rect">
            <a:avLst/>
          </a:prstGeom>
        </p:spPr>
      </p:pic>
      <p:pic>
        <p:nvPicPr>
          <p:cNvPr id="5124" name="Picture 4" descr="undefined">
            <a:extLst>
              <a:ext uri="{FF2B5EF4-FFF2-40B4-BE49-F238E27FC236}">
                <a16:creationId xmlns:a16="http://schemas.microsoft.com/office/drawing/2014/main" id="{6D861764-0F08-6ACD-C094-D4F353612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155" y="1449963"/>
            <a:ext cx="4508387" cy="265046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1F844328-EA9C-E2BF-DC78-789FB0E8AA63}"/>
              </a:ext>
            </a:extLst>
          </p:cNvPr>
          <p:cNvSpPr>
            <a:spLocks noGrp="1"/>
          </p:cNvSpPr>
          <p:nvPr>
            <p:ph type="title"/>
          </p:nvPr>
        </p:nvSpPr>
        <p:spPr>
          <a:xfrm>
            <a:off x="2198914" y="109183"/>
            <a:ext cx="4980555" cy="387658"/>
          </a:xfrm>
        </p:spPr>
        <p:txBody>
          <a:bodyPr/>
          <a:lstStyle/>
          <a:p>
            <a:r>
              <a:rPr lang="en-US" sz="2000" dirty="0">
                <a:solidFill>
                  <a:schemeClr val="tx2"/>
                </a:solidFill>
              </a:rPr>
              <a:t>Model Predictive Control (MPC)</a:t>
            </a:r>
          </a:p>
        </p:txBody>
      </p:sp>
      <p:sp>
        <p:nvSpPr>
          <p:cNvPr id="8" name="TextBox 7">
            <a:extLst>
              <a:ext uri="{FF2B5EF4-FFF2-40B4-BE49-F238E27FC236}">
                <a16:creationId xmlns:a16="http://schemas.microsoft.com/office/drawing/2014/main" id="{2E2FC20D-11CD-C841-0EB5-52781281A7B1}"/>
              </a:ext>
            </a:extLst>
          </p:cNvPr>
          <p:cNvSpPr txBox="1"/>
          <p:nvPr/>
        </p:nvSpPr>
        <p:spPr>
          <a:xfrm>
            <a:off x="95534" y="527290"/>
            <a:ext cx="8889242" cy="523220"/>
          </a:xfrm>
          <a:prstGeom prst="rect">
            <a:avLst/>
          </a:prstGeom>
          <a:noFill/>
        </p:spPr>
        <p:txBody>
          <a:bodyPr wrap="square">
            <a:spAutoFit/>
          </a:bodyPr>
          <a:lstStyle/>
          <a:p>
            <a:r>
              <a:rPr lang="en-US" sz="1400" dirty="0"/>
              <a:t>MPC uses a </a:t>
            </a:r>
            <a:r>
              <a:rPr lang="en-US" sz="1400" b="1" dirty="0"/>
              <a:t>receding horizon</a:t>
            </a:r>
            <a:r>
              <a:rPr lang="en-US" sz="1400" dirty="0"/>
              <a:t> approach to compute the optimal control input at each time step by solving a </a:t>
            </a:r>
            <a:r>
              <a:rPr lang="en-US" sz="1400" b="1" dirty="0"/>
              <a:t>finite-horizon</a:t>
            </a:r>
            <a:r>
              <a:rPr lang="en-US" sz="1400" dirty="0"/>
              <a:t> optimal control problem in real-time via</a:t>
            </a:r>
            <a:r>
              <a:rPr lang="en-US" sz="1400" b="1" dirty="0"/>
              <a:t> online optimization </a:t>
            </a:r>
            <a:r>
              <a:rPr lang="en-US" sz="1400" dirty="0"/>
              <a:t>using</a:t>
            </a:r>
            <a:r>
              <a:rPr lang="en-US" sz="1400" b="1" dirty="0"/>
              <a:t> </a:t>
            </a:r>
            <a:r>
              <a:rPr lang="en-US" sz="1400" dirty="0"/>
              <a:t>numerical methods.</a:t>
            </a:r>
          </a:p>
        </p:txBody>
      </p:sp>
      <p:sp>
        <p:nvSpPr>
          <p:cNvPr id="4" name="TextBox 3">
            <a:extLst>
              <a:ext uri="{FF2B5EF4-FFF2-40B4-BE49-F238E27FC236}">
                <a16:creationId xmlns:a16="http://schemas.microsoft.com/office/drawing/2014/main" id="{0F1928FA-62E3-C984-3621-641F41243BE8}"/>
              </a:ext>
            </a:extLst>
          </p:cNvPr>
          <p:cNvSpPr txBox="1"/>
          <p:nvPr/>
        </p:nvSpPr>
        <p:spPr>
          <a:xfrm>
            <a:off x="3582663" y="4727356"/>
            <a:ext cx="5305405" cy="369332"/>
          </a:xfrm>
          <a:prstGeom prst="rect">
            <a:avLst/>
          </a:prstGeom>
          <a:noFill/>
        </p:spPr>
        <p:txBody>
          <a:bodyPr wrap="square">
            <a:spAutoFit/>
          </a:bodyPr>
          <a:lstStyle/>
          <a:p>
            <a:r>
              <a:rPr lang="en-US" sz="900" dirty="0"/>
              <a:t>James B. Rawlings, David Q. Mayne, Moritz M. Diehl, Model Predictive Control: Theory and Design, Nob Hill Publishing, 2nd ed., 2017</a:t>
            </a:r>
          </a:p>
        </p:txBody>
      </p:sp>
      <p:sp>
        <p:nvSpPr>
          <p:cNvPr id="5" name="Slide Number Placeholder 1">
            <a:extLst>
              <a:ext uri="{FF2B5EF4-FFF2-40B4-BE49-F238E27FC236}">
                <a16:creationId xmlns:a16="http://schemas.microsoft.com/office/drawing/2014/main" id="{A3B398B6-D6F6-0ACE-E8C9-E1F27BB66D72}"/>
              </a:ext>
            </a:extLst>
          </p:cNvPr>
          <p:cNvSpPr>
            <a:spLocks noGrp="1"/>
          </p:cNvSpPr>
          <p:nvPr>
            <p:ph type="sldNum" sz="quarter" idx="12"/>
          </p:nvPr>
        </p:nvSpPr>
        <p:spPr>
          <a:xfrm>
            <a:off x="8746436" y="4857750"/>
            <a:ext cx="283264" cy="285750"/>
          </a:xfrm>
        </p:spPr>
        <p:txBody>
          <a:bodyPr/>
          <a:lstStyle/>
          <a:p>
            <a:pPr defTabSz="685772"/>
            <a:fld id="{FE7A4BB3-E848-5A44-82DF-322201952CD8}" type="slidenum">
              <a:rPr lang="en-US" smtClean="0"/>
              <a:pPr defTabSz="685772"/>
              <a:t>10</a:t>
            </a:fld>
            <a:endParaRPr lang="en-US" dirty="0"/>
          </a:p>
        </p:txBody>
      </p:sp>
      <p:pic>
        <p:nvPicPr>
          <p:cNvPr id="13" name="Picture 12">
            <a:extLst>
              <a:ext uri="{FF2B5EF4-FFF2-40B4-BE49-F238E27FC236}">
                <a16:creationId xmlns:a16="http://schemas.microsoft.com/office/drawing/2014/main" id="{47E42905-0D72-C143-BA2C-BFCDD6FB8BCC}"/>
              </a:ext>
            </a:extLst>
          </p:cNvPr>
          <p:cNvPicPr>
            <a:picLocks noChangeAspect="1"/>
          </p:cNvPicPr>
          <p:nvPr/>
        </p:nvPicPr>
        <p:blipFill>
          <a:blip r:embed="rId4"/>
          <a:stretch>
            <a:fillRect/>
          </a:stretch>
        </p:blipFill>
        <p:spPr>
          <a:xfrm>
            <a:off x="481150" y="1405066"/>
            <a:ext cx="3435527" cy="1987652"/>
          </a:xfrm>
          <a:prstGeom prst="rect">
            <a:avLst/>
          </a:prstGeom>
        </p:spPr>
      </p:pic>
    </p:spTree>
    <p:extLst>
      <p:ext uri="{BB962C8B-B14F-4D97-AF65-F5344CB8AC3E}">
        <p14:creationId xmlns:p14="http://schemas.microsoft.com/office/powerpoint/2010/main" val="158333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33ECF-4BF3-72EC-C5B7-4AB2186F6019}"/>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B3BE3D6-D5DF-A83D-2F8D-AAB5D85FC0AF}"/>
              </a:ext>
            </a:extLst>
          </p:cNvPr>
          <p:cNvSpPr txBox="1"/>
          <p:nvPr/>
        </p:nvSpPr>
        <p:spPr>
          <a:xfrm>
            <a:off x="95534" y="1111737"/>
            <a:ext cx="4990722" cy="307777"/>
          </a:xfrm>
          <a:prstGeom prst="rect">
            <a:avLst/>
          </a:prstGeom>
          <a:noFill/>
        </p:spPr>
        <p:txBody>
          <a:bodyPr wrap="square">
            <a:spAutoFit/>
          </a:bodyPr>
          <a:lstStyle/>
          <a:p>
            <a:r>
              <a:rPr lang="en-US" sz="1400" dirty="0"/>
              <a:t>Finite-horizon optimal control problem formulation: </a:t>
            </a:r>
          </a:p>
        </p:txBody>
      </p:sp>
      <p:pic>
        <p:nvPicPr>
          <p:cNvPr id="11" name="Picture 10">
            <a:extLst>
              <a:ext uri="{FF2B5EF4-FFF2-40B4-BE49-F238E27FC236}">
                <a16:creationId xmlns:a16="http://schemas.microsoft.com/office/drawing/2014/main" id="{57F63651-48D5-CF60-994F-45BB24DEF3D1}"/>
              </a:ext>
            </a:extLst>
          </p:cNvPr>
          <p:cNvPicPr>
            <a:picLocks noChangeAspect="1"/>
          </p:cNvPicPr>
          <p:nvPr/>
        </p:nvPicPr>
        <p:blipFill>
          <a:blip r:embed="rId2"/>
          <a:stretch>
            <a:fillRect/>
          </a:stretch>
        </p:blipFill>
        <p:spPr>
          <a:xfrm>
            <a:off x="95534" y="3392718"/>
            <a:ext cx="4638983" cy="1557517"/>
          </a:xfrm>
          <a:prstGeom prst="rect">
            <a:avLst/>
          </a:prstGeom>
        </p:spPr>
      </p:pic>
      <p:sp>
        <p:nvSpPr>
          <p:cNvPr id="7" name="Title 2">
            <a:extLst>
              <a:ext uri="{FF2B5EF4-FFF2-40B4-BE49-F238E27FC236}">
                <a16:creationId xmlns:a16="http://schemas.microsoft.com/office/drawing/2014/main" id="{C076326E-AD64-7291-D392-65703DCC2897}"/>
              </a:ext>
            </a:extLst>
          </p:cNvPr>
          <p:cNvSpPr>
            <a:spLocks noGrp="1"/>
          </p:cNvSpPr>
          <p:nvPr>
            <p:ph type="title"/>
          </p:nvPr>
        </p:nvSpPr>
        <p:spPr>
          <a:xfrm>
            <a:off x="2198914" y="109183"/>
            <a:ext cx="4980555" cy="387658"/>
          </a:xfrm>
        </p:spPr>
        <p:txBody>
          <a:bodyPr/>
          <a:lstStyle/>
          <a:p>
            <a:r>
              <a:rPr lang="en-US" sz="2000" dirty="0">
                <a:solidFill>
                  <a:schemeClr val="tx2"/>
                </a:solidFill>
              </a:rPr>
              <a:t>Model Predictive Control (MPC)</a:t>
            </a:r>
          </a:p>
        </p:txBody>
      </p:sp>
      <p:sp>
        <p:nvSpPr>
          <p:cNvPr id="8" name="TextBox 7">
            <a:extLst>
              <a:ext uri="{FF2B5EF4-FFF2-40B4-BE49-F238E27FC236}">
                <a16:creationId xmlns:a16="http://schemas.microsoft.com/office/drawing/2014/main" id="{D5BA522D-E16C-32C0-B627-5529F789B644}"/>
              </a:ext>
            </a:extLst>
          </p:cNvPr>
          <p:cNvSpPr txBox="1"/>
          <p:nvPr/>
        </p:nvSpPr>
        <p:spPr>
          <a:xfrm>
            <a:off x="95534" y="527290"/>
            <a:ext cx="8889242" cy="523220"/>
          </a:xfrm>
          <a:prstGeom prst="rect">
            <a:avLst/>
          </a:prstGeom>
          <a:noFill/>
        </p:spPr>
        <p:txBody>
          <a:bodyPr wrap="square">
            <a:spAutoFit/>
          </a:bodyPr>
          <a:lstStyle/>
          <a:p>
            <a:r>
              <a:rPr lang="en-US" sz="1400" dirty="0"/>
              <a:t>MPC uses a </a:t>
            </a:r>
            <a:r>
              <a:rPr lang="en-US" sz="1400" b="1" dirty="0"/>
              <a:t>receding horizon</a:t>
            </a:r>
            <a:r>
              <a:rPr lang="en-US" sz="1400" dirty="0"/>
              <a:t> approach to compute the optimal control input at each time step by solving a </a:t>
            </a:r>
            <a:r>
              <a:rPr lang="en-US" sz="1400" b="1" dirty="0"/>
              <a:t>finite-horizon</a:t>
            </a:r>
            <a:r>
              <a:rPr lang="en-US" sz="1400" dirty="0"/>
              <a:t> optimal control problem in real-time via</a:t>
            </a:r>
            <a:r>
              <a:rPr lang="en-US" sz="1400" b="1" dirty="0"/>
              <a:t> online optimization </a:t>
            </a:r>
            <a:r>
              <a:rPr lang="en-US" sz="1400" dirty="0"/>
              <a:t>using</a:t>
            </a:r>
            <a:r>
              <a:rPr lang="en-US" sz="1400" b="1" dirty="0"/>
              <a:t> </a:t>
            </a:r>
            <a:r>
              <a:rPr lang="en-US" sz="1400" dirty="0"/>
              <a:t>numerical methods.</a:t>
            </a:r>
          </a:p>
        </p:txBody>
      </p:sp>
      <p:sp>
        <p:nvSpPr>
          <p:cNvPr id="4" name="TextBox 3">
            <a:extLst>
              <a:ext uri="{FF2B5EF4-FFF2-40B4-BE49-F238E27FC236}">
                <a16:creationId xmlns:a16="http://schemas.microsoft.com/office/drawing/2014/main" id="{75046B91-4CAE-C3D0-D975-1538A371A1D2}"/>
              </a:ext>
            </a:extLst>
          </p:cNvPr>
          <p:cNvSpPr txBox="1"/>
          <p:nvPr/>
        </p:nvSpPr>
        <p:spPr>
          <a:xfrm>
            <a:off x="3582663" y="4727356"/>
            <a:ext cx="5305405" cy="369332"/>
          </a:xfrm>
          <a:prstGeom prst="rect">
            <a:avLst/>
          </a:prstGeom>
          <a:noFill/>
        </p:spPr>
        <p:txBody>
          <a:bodyPr wrap="square">
            <a:spAutoFit/>
          </a:bodyPr>
          <a:lstStyle/>
          <a:p>
            <a:r>
              <a:rPr lang="en-US" sz="900" dirty="0"/>
              <a:t>James B. Rawlings, David Q. Mayne, Moritz M. Diehl, Model Predictive Control: Theory and Design, Nob Hill Publishing, 2nd ed., 2017</a:t>
            </a:r>
          </a:p>
        </p:txBody>
      </p:sp>
      <p:sp>
        <p:nvSpPr>
          <p:cNvPr id="5" name="Slide Number Placeholder 1">
            <a:extLst>
              <a:ext uri="{FF2B5EF4-FFF2-40B4-BE49-F238E27FC236}">
                <a16:creationId xmlns:a16="http://schemas.microsoft.com/office/drawing/2014/main" id="{2848832D-7AF9-F315-A795-3BFB96716642}"/>
              </a:ext>
            </a:extLst>
          </p:cNvPr>
          <p:cNvSpPr>
            <a:spLocks noGrp="1"/>
          </p:cNvSpPr>
          <p:nvPr>
            <p:ph type="sldNum" sz="quarter" idx="12"/>
          </p:nvPr>
        </p:nvSpPr>
        <p:spPr>
          <a:xfrm>
            <a:off x="8746436" y="4857750"/>
            <a:ext cx="283264" cy="285750"/>
          </a:xfrm>
        </p:spPr>
        <p:txBody>
          <a:bodyPr/>
          <a:lstStyle/>
          <a:p>
            <a:pPr defTabSz="685772"/>
            <a:fld id="{FE7A4BB3-E848-5A44-82DF-322201952CD8}" type="slidenum">
              <a:rPr lang="en-US" smtClean="0"/>
              <a:pPr defTabSz="685772"/>
              <a:t>11</a:t>
            </a:fld>
            <a:endParaRPr lang="en-US" dirty="0"/>
          </a:p>
        </p:txBody>
      </p:sp>
      <p:pic>
        <p:nvPicPr>
          <p:cNvPr id="13" name="Picture 12">
            <a:extLst>
              <a:ext uri="{FF2B5EF4-FFF2-40B4-BE49-F238E27FC236}">
                <a16:creationId xmlns:a16="http://schemas.microsoft.com/office/drawing/2014/main" id="{3AE0EDE8-28A8-EA39-70BB-ADE7455EC935}"/>
              </a:ext>
            </a:extLst>
          </p:cNvPr>
          <p:cNvPicPr>
            <a:picLocks noChangeAspect="1"/>
          </p:cNvPicPr>
          <p:nvPr/>
        </p:nvPicPr>
        <p:blipFill>
          <a:blip r:embed="rId3"/>
          <a:stretch>
            <a:fillRect/>
          </a:stretch>
        </p:blipFill>
        <p:spPr>
          <a:xfrm>
            <a:off x="481150" y="1405066"/>
            <a:ext cx="3435527" cy="1987652"/>
          </a:xfrm>
          <a:prstGeom prst="rect">
            <a:avLst/>
          </a:prstGeom>
        </p:spPr>
      </p:pic>
      <p:sp>
        <p:nvSpPr>
          <p:cNvPr id="2" name="Rectangle 1">
            <a:extLst>
              <a:ext uri="{FF2B5EF4-FFF2-40B4-BE49-F238E27FC236}">
                <a16:creationId xmlns:a16="http://schemas.microsoft.com/office/drawing/2014/main" id="{5BD8CA8D-E9BE-584B-B4DE-ED97A45E8CE8}"/>
              </a:ext>
            </a:extLst>
          </p:cNvPr>
          <p:cNvSpPr/>
          <p:nvPr/>
        </p:nvSpPr>
        <p:spPr>
          <a:xfrm>
            <a:off x="4824245" y="4330601"/>
            <a:ext cx="3940205" cy="276999"/>
          </a:xfrm>
          <a:prstGeom prst="rect">
            <a:avLst/>
          </a:prstGeom>
        </p:spPr>
        <p:txBody>
          <a:bodyPr wrap="square">
            <a:spAutoFit/>
          </a:bodyPr>
          <a:lstStyle/>
          <a:p>
            <a:r>
              <a:rPr lang="en-US" sz="1200" b="1" dirty="0">
                <a:solidFill>
                  <a:srgbClr val="C00000"/>
                </a:solidFill>
                <a:cs typeface="Arial"/>
              </a:rPr>
              <a:t>Challenges: Computationally expensive online.</a:t>
            </a:r>
            <a:endParaRPr lang="en-US" sz="1200" dirty="0">
              <a:solidFill>
                <a:srgbClr val="C00000"/>
              </a:solidFill>
            </a:endParaRPr>
          </a:p>
        </p:txBody>
      </p:sp>
      <p:pic>
        <p:nvPicPr>
          <p:cNvPr id="12" name="Picture 4" descr="CasADi">
            <a:extLst>
              <a:ext uri="{FF2B5EF4-FFF2-40B4-BE49-F238E27FC236}">
                <a16:creationId xmlns:a16="http://schemas.microsoft.com/office/drawing/2014/main" id="{B8338A2E-2E04-176B-E355-047F873C2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4039" y="2828324"/>
            <a:ext cx="1556803" cy="3544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VXPY · GitHub">
            <a:extLst>
              <a:ext uri="{FF2B5EF4-FFF2-40B4-BE49-F238E27FC236}">
                <a16:creationId xmlns:a16="http://schemas.microsoft.com/office/drawing/2014/main" id="{0EF3E870-1ED1-5F85-77EC-5CE11E05E0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3731" b="31539"/>
          <a:stretch/>
        </p:blipFill>
        <p:spPr bwMode="auto">
          <a:xfrm>
            <a:off x="5284570" y="2889445"/>
            <a:ext cx="1412896" cy="3494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JuMP | JuMP is a modeling language and supporting packages for mathematical  optimization in Julia.">
            <a:extLst>
              <a:ext uri="{FF2B5EF4-FFF2-40B4-BE49-F238E27FC236}">
                <a16:creationId xmlns:a16="http://schemas.microsoft.com/office/drawing/2014/main" id="{DB3BD6C9-49D6-7101-4BE0-9C07FFCF75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4570" y="2269416"/>
            <a:ext cx="1349926" cy="481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Pyomo">
            <a:extLst>
              <a:ext uri="{FF2B5EF4-FFF2-40B4-BE49-F238E27FC236}">
                <a16:creationId xmlns:a16="http://schemas.microsoft.com/office/drawing/2014/main" id="{0B99960B-8FE1-DE80-E385-1CB49366BB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7325" y="1647639"/>
            <a:ext cx="1425178" cy="45005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Gurobi Cloud - Gurobi Optimization">
            <a:extLst>
              <a:ext uri="{FF2B5EF4-FFF2-40B4-BE49-F238E27FC236}">
                <a16:creationId xmlns:a16="http://schemas.microsoft.com/office/drawing/2014/main" id="{6634708E-3390-0F92-CD97-492734FCBBC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950" b="22950"/>
          <a:stretch/>
        </p:blipFill>
        <p:spPr bwMode="auto">
          <a:xfrm>
            <a:off x="5171902" y="3461046"/>
            <a:ext cx="1536023" cy="4219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Gekko (optimization software) - Wikipedia">
            <a:extLst>
              <a:ext uri="{FF2B5EF4-FFF2-40B4-BE49-F238E27FC236}">
                <a16:creationId xmlns:a16="http://schemas.microsoft.com/office/drawing/2014/main" id="{44712814-16DE-7882-4593-56C7D338F9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9691" y="2285591"/>
            <a:ext cx="1349926" cy="4229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do-mpc/do-mpc: Model predictive control python toolbox">
            <a:extLst>
              <a:ext uri="{FF2B5EF4-FFF2-40B4-BE49-F238E27FC236}">
                <a16:creationId xmlns:a16="http://schemas.microsoft.com/office/drawing/2014/main" id="{738661ED-7D21-5FD0-A5D1-04012B72BA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9691" y="3297203"/>
            <a:ext cx="1121933" cy="7496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35DB365-6243-9D22-D851-CE77398C4D0A}"/>
              </a:ext>
            </a:extLst>
          </p:cNvPr>
          <p:cNvSpPr txBox="1"/>
          <p:nvPr/>
        </p:nvSpPr>
        <p:spPr>
          <a:xfrm>
            <a:off x="5227325" y="1147332"/>
            <a:ext cx="2978167" cy="307777"/>
          </a:xfrm>
          <a:prstGeom prst="rect">
            <a:avLst/>
          </a:prstGeom>
          <a:noFill/>
        </p:spPr>
        <p:txBody>
          <a:bodyPr wrap="square">
            <a:spAutoFit/>
          </a:bodyPr>
          <a:lstStyle/>
          <a:p>
            <a:r>
              <a:rPr lang="en-US" sz="1400" b="1" dirty="0"/>
              <a:t>MPC software tools</a:t>
            </a:r>
            <a:r>
              <a:rPr lang="en-US" sz="1400" dirty="0"/>
              <a:t>:</a:t>
            </a:r>
          </a:p>
        </p:txBody>
      </p:sp>
      <p:pic>
        <p:nvPicPr>
          <p:cNvPr id="1036" name="Picture 12" descr="MATLAB Logo and symbol, meaning, history, PNG, brand">
            <a:extLst>
              <a:ext uri="{FF2B5EF4-FFF2-40B4-BE49-F238E27FC236}">
                <a16:creationId xmlns:a16="http://schemas.microsoft.com/office/drawing/2014/main" id="{4D4D4C8B-9CE2-18AE-FC3C-898F3E392D9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9320" y="1493448"/>
            <a:ext cx="1666240" cy="93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55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8B455-CD2C-8F09-748D-3F7153B79F41}"/>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32EE88F9-7D10-E269-69B6-D92FC5518669}"/>
              </a:ext>
            </a:extLst>
          </p:cNvPr>
          <p:cNvSpPr>
            <a:spLocks noGrp="1"/>
          </p:cNvSpPr>
          <p:nvPr>
            <p:ph type="title"/>
          </p:nvPr>
        </p:nvSpPr>
        <p:spPr>
          <a:xfrm>
            <a:off x="1571896" y="169334"/>
            <a:ext cx="5607573" cy="321985"/>
          </a:xfrm>
        </p:spPr>
        <p:txBody>
          <a:bodyPr/>
          <a:lstStyle/>
          <a:p>
            <a:r>
              <a:rPr lang="en-US" sz="1875" dirty="0">
                <a:solidFill>
                  <a:schemeClr val="tx2"/>
                </a:solidFill>
              </a:rPr>
              <a:t>Linear MPC</a:t>
            </a:r>
          </a:p>
        </p:txBody>
      </p:sp>
      <p:sp>
        <p:nvSpPr>
          <p:cNvPr id="5" name="TextBox 4">
            <a:extLst>
              <a:ext uri="{FF2B5EF4-FFF2-40B4-BE49-F238E27FC236}">
                <a16:creationId xmlns:a16="http://schemas.microsoft.com/office/drawing/2014/main" id="{0408CBBF-6350-E7A6-6B03-22EA5918B397}"/>
              </a:ext>
            </a:extLst>
          </p:cNvPr>
          <p:cNvSpPr txBox="1"/>
          <p:nvPr/>
        </p:nvSpPr>
        <p:spPr>
          <a:xfrm>
            <a:off x="108330" y="542457"/>
            <a:ext cx="8794560" cy="784830"/>
          </a:xfrm>
          <a:prstGeom prst="rect">
            <a:avLst/>
          </a:prstGeom>
          <a:noFill/>
        </p:spPr>
        <p:txBody>
          <a:bodyPr wrap="square">
            <a:spAutoFit/>
          </a:bodyPr>
          <a:lstStyle/>
          <a:p>
            <a:r>
              <a:rPr lang="en-US" sz="1500" dirty="0"/>
              <a:t>Linear MPC is a special case of MPC where the system dynamics, and constraints are all linear and cost function is linear or quadratic. This simplifies the optimization problem into a </a:t>
            </a:r>
            <a:r>
              <a:rPr lang="en-US" sz="1500" b="1" dirty="0"/>
              <a:t>Quadratic Programming (QP)</a:t>
            </a:r>
            <a:r>
              <a:rPr lang="en-US" sz="1500" dirty="0"/>
              <a:t> problem, which is much faster to solve compared to nonlinear MPC.</a:t>
            </a:r>
          </a:p>
        </p:txBody>
      </p:sp>
      <p:sp>
        <p:nvSpPr>
          <p:cNvPr id="11" name="TextBox 10">
            <a:extLst>
              <a:ext uri="{FF2B5EF4-FFF2-40B4-BE49-F238E27FC236}">
                <a16:creationId xmlns:a16="http://schemas.microsoft.com/office/drawing/2014/main" id="{1690E521-3D4F-A3A2-AD70-95F031C08B61}"/>
              </a:ext>
            </a:extLst>
          </p:cNvPr>
          <p:cNvSpPr txBox="1"/>
          <p:nvPr/>
        </p:nvSpPr>
        <p:spPr>
          <a:xfrm>
            <a:off x="108330" y="1473536"/>
            <a:ext cx="4572000" cy="323165"/>
          </a:xfrm>
          <a:prstGeom prst="rect">
            <a:avLst/>
          </a:prstGeom>
          <a:noFill/>
        </p:spPr>
        <p:txBody>
          <a:bodyPr wrap="square">
            <a:spAutoFit/>
          </a:bodyPr>
          <a:lstStyle/>
          <a:p>
            <a:r>
              <a:rPr lang="en-US" sz="1500" dirty="0"/>
              <a:t>Linear MPC problem formulation: </a:t>
            </a:r>
          </a:p>
        </p:txBody>
      </p:sp>
      <p:pic>
        <p:nvPicPr>
          <p:cNvPr id="13" name="Picture 12">
            <a:extLst>
              <a:ext uri="{FF2B5EF4-FFF2-40B4-BE49-F238E27FC236}">
                <a16:creationId xmlns:a16="http://schemas.microsoft.com/office/drawing/2014/main" id="{7ADB4581-B3D0-F934-D4CC-626E4C8C751B}"/>
              </a:ext>
            </a:extLst>
          </p:cNvPr>
          <p:cNvPicPr>
            <a:picLocks noChangeAspect="1"/>
          </p:cNvPicPr>
          <p:nvPr/>
        </p:nvPicPr>
        <p:blipFill>
          <a:blip r:embed="rId2"/>
          <a:stretch>
            <a:fillRect/>
          </a:stretch>
        </p:blipFill>
        <p:spPr>
          <a:xfrm>
            <a:off x="0" y="1909313"/>
            <a:ext cx="4570039" cy="2429425"/>
          </a:xfrm>
          <a:prstGeom prst="rect">
            <a:avLst/>
          </a:prstGeom>
        </p:spPr>
      </p:pic>
      <p:cxnSp>
        <p:nvCxnSpPr>
          <p:cNvPr id="15" name="Straight Arrow Connector 14">
            <a:extLst>
              <a:ext uri="{FF2B5EF4-FFF2-40B4-BE49-F238E27FC236}">
                <a16:creationId xmlns:a16="http://schemas.microsoft.com/office/drawing/2014/main" id="{C7CBD183-CC81-9FDD-5310-A1AAA278E2E0}"/>
              </a:ext>
            </a:extLst>
          </p:cNvPr>
          <p:cNvCxnSpPr/>
          <p:nvPr/>
        </p:nvCxnSpPr>
        <p:spPr>
          <a:xfrm>
            <a:off x="4853202" y="2934267"/>
            <a:ext cx="595952" cy="0"/>
          </a:xfrm>
          <a:prstGeom prst="straightConnector1">
            <a:avLst/>
          </a:prstGeom>
          <a:ln w="38100">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7044CFFA-8807-0852-580F-6BC431158E21}"/>
              </a:ext>
            </a:extLst>
          </p:cNvPr>
          <p:cNvSpPr txBox="1"/>
          <p:nvPr/>
        </p:nvSpPr>
        <p:spPr>
          <a:xfrm>
            <a:off x="5832141" y="1477664"/>
            <a:ext cx="2788694" cy="323165"/>
          </a:xfrm>
          <a:prstGeom prst="rect">
            <a:avLst/>
          </a:prstGeom>
          <a:noFill/>
        </p:spPr>
        <p:txBody>
          <a:bodyPr wrap="square">
            <a:spAutoFit/>
          </a:bodyPr>
          <a:lstStyle/>
          <a:p>
            <a:r>
              <a:rPr lang="en-US" sz="1500" dirty="0"/>
              <a:t>QP problem formulation: </a:t>
            </a:r>
          </a:p>
        </p:txBody>
      </p:sp>
      <p:pic>
        <p:nvPicPr>
          <p:cNvPr id="20" name="Picture 19">
            <a:extLst>
              <a:ext uri="{FF2B5EF4-FFF2-40B4-BE49-F238E27FC236}">
                <a16:creationId xmlns:a16="http://schemas.microsoft.com/office/drawing/2014/main" id="{8A2F26DD-18EE-4A3B-B177-8B9DFE343384}"/>
              </a:ext>
            </a:extLst>
          </p:cNvPr>
          <p:cNvPicPr>
            <a:picLocks noChangeAspect="1"/>
          </p:cNvPicPr>
          <p:nvPr/>
        </p:nvPicPr>
        <p:blipFill>
          <a:blip r:embed="rId3"/>
          <a:srcRect t="8269"/>
          <a:stretch/>
        </p:blipFill>
        <p:spPr>
          <a:xfrm>
            <a:off x="6581486" y="2858447"/>
            <a:ext cx="1561678" cy="1480291"/>
          </a:xfrm>
          <a:prstGeom prst="rect">
            <a:avLst/>
          </a:prstGeom>
        </p:spPr>
      </p:pic>
      <p:pic>
        <p:nvPicPr>
          <p:cNvPr id="22" name="Picture 21">
            <a:extLst>
              <a:ext uri="{FF2B5EF4-FFF2-40B4-BE49-F238E27FC236}">
                <a16:creationId xmlns:a16="http://schemas.microsoft.com/office/drawing/2014/main" id="{5E759DCD-3ADF-E607-04FF-69ECCD6617C4}"/>
              </a:ext>
            </a:extLst>
          </p:cNvPr>
          <p:cNvPicPr>
            <a:picLocks noChangeAspect="1"/>
          </p:cNvPicPr>
          <p:nvPr/>
        </p:nvPicPr>
        <p:blipFill>
          <a:blip r:embed="rId4"/>
          <a:stretch>
            <a:fillRect/>
          </a:stretch>
        </p:blipFill>
        <p:spPr>
          <a:xfrm>
            <a:off x="5832141" y="1854988"/>
            <a:ext cx="2684255" cy="1003459"/>
          </a:xfrm>
          <a:prstGeom prst="rect">
            <a:avLst/>
          </a:prstGeom>
        </p:spPr>
      </p:pic>
      <p:sp>
        <p:nvSpPr>
          <p:cNvPr id="24" name="TextBox 23">
            <a:extLst>
              <a:ext uri="{FF2B5EF4-FFF2-40B4-BE49-F238E27FC236}">
                <a16:creationId xmlns:a16="http://schemas.microsoft.com/office/drawing/2014/main" id="{9E797654-2748-EDF4-0AF6-B92969D4C908}"/>
              </a:ext>
            </a:extLst>
          </p:cNvPr>
          <p:cNvSpPr txBox="1"/>
          <p:nvPr/>
        </p:nvSpPr>
        <p:spPr>
          <a:xfrm>
            <a:off x="1460311" y="4358448"/>
            <a:ext cx="7092572" cy="323165"/>
          </a:xfrm>
          <a:prstGeom prst="rect">
            <a:avLst/>
          </a:prstGeom>
          <a:noFill/>
        </p:spPr>
        <p:txBody>
          <a:bodyPr wrap="square">
            <a:spAutoFit/>
          </a:bodyPr>
          <a:lstStyle/>
          <a:p>
            <a:r>
              <a:rPr lang="en-US" sz="1500" dirty="0"/>
              <a:t>Question: how to translate a linear MPC problem into a QP problem? </a:t>
            </a:r>
          </a:p>
        </p:txBody>
      </p:sp>
      <p:sp>
        <p:nvSpPr>
          <p:cNvPr id="28" name="TextBox 27">
            <a:extLst>
              <a:ext uri="{FF2B5EF4-FFF2-40B4-BE49-F238E27FC236}">
                <a16:creationId xmlns:a16="http://schemas.microsoft.com/office/drawing/2014/main" id="{6886B8B3-1AC4-33FF-CA55-75D16D378877}"/>
              </a:ext>
            </a:extLst>
          </p:cNvPr>
          <p:cNvSpPr txBox="1"/>
          <p:nvPr/>
        </p:nvSpPr>
        <p:spPr>
          <a:xfrm>
            <a:off x="434766" y="4701323"/>
            <a:ext cx="8270543" cy="415498"/>
          </a:xfrm>
          <a:prstGeom prst="rect">
            <a:avLst/>
          </a:prstGeom>
          <a:noFill/>
        </p:spPr>
        <p:txBody>
          <a:bodyPr wrap="square">
            <a:spAutoFit/>
          </a:bodyPr>
          <a:lstStyle/>
          <a:p>
            <a:r>
              <a:rPr lang="en-US" sz="1050" dirty="0"/>
              <a:t>Juan L. Jerez, Eric C. Kerrigan, George A. Constantinides, A sparse and condensed QP formulation for predictive control of LTI systems, </a:t>
            </a:r>
            <a:r>
              <a:rPr lang="en-US" sz="1050" dirty="0" err="1"/>
              <a:t>Automatica</a:t>
            </a:r>
            <a:r>
              <a:rPr lang="en-US" sz="1050" dirty="0"/>
              <a:t>, Volume 48, Issue 5,2012. </a:t>
            </a:r>
          </a:p>
        </p:txBody>
      </p:sp>
    </p:spTree>
    <p:extLst>
      <p:ext uri="{BB962C8B-B14F-4D97-AF65-F5344CB8AC3E}">
        <p14:creationId xmlns:p14="http://schemas.microsoft.com/office/powerpoint/2010/main" val="54666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6B430-C2EC-1637-EED4-F4D48E4F209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DD27953-08EC-FF33-DB08-3C0D4EF0AAF9}"/>
              </a:ext>
            </a:extLst>
          </p:cNvPr>
          <p:cNvSpPr>
            <a:spLocks noGrp="1"/>
          </p:cNvSpPr>
          <p:nvPr>
            <p:ph type="title"/>
          </p:nvPr>
        </p:nvSpPr>
        <p:spPr>
          <a:xfrm>
            <a:off x="1571896" y="169334"/>
            <a:ext cx="5607573" cy="321985"/>
          </a:xfrm>
        </p:spPr>
        <p:txBody>
          <a:bodyPr/>
          <a:lstStyle/>
          <a:p>
            <a:r>
              <a:rPr lang="en-US" sz="1875" dirty="0">
                <a:solidFill>
                  <a:schemeClr val="tx2"/>
                </a:solidFill>
              </a:rPr>
              <a:t>Dense Form (Single Shooting) of Linear MPC</a:t>
            </a:r>
          </a:p>
        </p:txBody>
      </p:sp>
      <p:pic>
        <p:nvPicPr>
          <p:cNvPr id="3" name="Picture 2">
            <a:extLst>
              <a:ext uri="{FF2B5EF4-FFF2-40B4-BE49-F238E27FC236}">
                <a16:creationId xmlns:a16="http://schemas.microsoft.com/office/drawing/2014/main" id="{423F9914-9C70-B121-4C03-CA0A242230D8}"/>
              </a:ext>
            </a:extLst>
          </p:cNvPr>
          <p:cNvPicPr>
            <a:picLocks noChangeAspect="1"/>
          </p:cNvPicPr>
          <p:nvPr/>
        </p:nvPicPr>
        <p:blipFill>
          <a:blip r:embed="rId2"/>
          <a:srcRect t="40255"/>
          <a:stretch/>
        </p:blipFill>
        <p:spPr>
          <a:xfrm>
            <a:off x="328286" y="1314330"/>
            <a:ext cx="3326919" cy="1079765"/>
          </a:xfrm>
          <a:prstGeom prst="rect">
            <a:avLst/>
          </a:prstGeom>
        </p:spPr>
      </p:pic>
      <p:sp>
        <p:nvSpPr>
          <p:cNvPr id="7" name="TextBox 6">
            <a:extLst>
              <a:ext uri="{FF2B5EF4-FFF2-40B4-BE49-F238E27FC236}">
                <a16:creationId xmlns:a16="http://schemas.microsoft.com/office/drawing/2014/main" id="{46EBE587-86A7-E0C1-0500-6F7003C8D5EC}"/>
              </a:ext>
            </a:extLst>
          </p:cNvPr>
          <p:cNvSpPr txBox="1"/>
          <p:nvPr/>
        </p:nvSpPr>
        <p:spPr>
          <a:xfrm>
            <a:off x="175147" y="554587"/>
            <a:ext cx="4742596" cy="323165"/>
          </a:xfrm>
          <a:prstGeom prst="rect">
            <a:avLst/>
          </a:prstGeom>
          <a:noFill/>
        </p:spPr>
        <p:txBody>
          <a:bodyPr wrap="square">
            <a:spAutoFit/>
          </a:bodyPr>
          <a:lstStyle/>
          <a:p>
            <a:r>
              <a:rPr lang="en-US" sz="1500" dirty="0"/>
              <a:t>Dense form of state equations over horizon </a:t>
            </a:r>
            <a:r>
              <a:rPr lang="en-US" sz="1500" i="1" dirty="0"/>
              <a:t>N </a:t>
            </a:r>
            <a:r>
              <a:rPr lang="en-US" sz="1500" dirty="0"/>
              <a:t>:</a:t>
            </a:r>
          </a:p>
        </p:txBody>
      </p:sp>
      <p:pic>
        <p:nvPicPr>
          <p:cNvPr id="9" name="Picture 8">
            <a:extLst>
              <a:ext uri="{FF2B5EF4-FFF2-40B4-BE49-F238E27FC236}">
                <a16:creationId xmlns:a16="http://schemas.microsoft.com/office/drawing/2014/main" id="{B4BDCF7B-4A5E-9A2D-06E0-FDA56DD6BA98}"/>
              </a:ext>
            </a:extLst>
          </p:cNvPr>
          <p:cNvPicPr>
            <a:picLocks noChangeAspect="1"/>
          </p:cNvPicPr>
          <p:nvPr/>
        </p:nvPicPr>
        <p:blipFill>
          <a:blip r:embed="rId3"/>
          <a:stretch>
            <a:fillRect/>
          </a:stretch>
        </p:blipFill>
        <p:spPr>
          <a:xfrm>
            <a:off x="298087" y="978170"/>
            <a:ext cx="1407884" cy="251650"/>
          </a:xfrm>
          <a:prstGeom prst="rect">
            <a:avLst/>
          </a:prstGeom>
        </p:spPr>
      </p:pic>
      <p:pic>
        <p:nvPicPr>
          <p:cNvPr id="12" name="Picture 11">
            <a:extLst>
              <a:ext uri="{FF2B5EF4-FFF2-40B4-BE49-F238E27FC236}">
                <a16:creationId xmlns:a16="http://schemas.microsoft.com/office/drawing/2014/main" id="{36010725-F462-F51D-0F03-238414C6CBC3}"/>
              </a:ext>
            </a:extLst>
          </p:cNvPr>
          <p:cNvPicPr>
            <a:picLocks noChangeAspect="1"/>
          </p:cNvPicPr>
          <p:nvPr/>
        </p:nvPicPr>
        <p:blipFill>
          <a:blip r:embed="rId4"/>
          <a:stretch>
            <a:fillRect/>
          </a:stretch>
        </p:blipFill>
        <p:spPr>
          <a:xfrm>
            <a:off x="1861580" y="931721"/>
            <a:ext cx="1932820" cy="310632"/>
          </a:xfrm>
          <a:prstGeom prst="rect">
            <a:avLst/>
          </a:prstGeom>
        </p:spPr>
      </p:pic>
      <p:sp>
        <p:nvSpPr>
          <p:cNvPr id="19" name="TextBox 18">
            <a:extLst>
              <a:ext uri="{FF2B5EF4-FFF2-40B4-BE49-F238E27FC236}">
                <a16:creationId xmlns:a16="http://schemas.microsoft.com/office/drawing/2014/main" id="{3F8098BE-018A-D55E-81AC-40C4686C725F}"/>
              </a:ext>
            </a:extLst>
          </p:cNvPr>
          <p:cNvSpPr txBox="1"/>
          <p:nvPr/>
        </p:nvSpPr>
        <p:spPr>
          <a:xfrm>
            <a:off x="5021614" y="3473988"/>
            <a:ext cx="3449095" cy="323165"/>
          </a:xfrm>
          <a:prstGeom prst="rect">
            <a:avLst/>
          </a:prstGeom>
          <a:noFill/>
        </p:spPr>
        <p:txBody>
          <a:bodyPr wrap="square">
            <a:spAutoFit/>
          </a:bodyPr>
          <a:lstStyle/>
          <a:p>
            <a:r>
              <a:rPr lang="en-US" sz="1500" dirty="0"/>
              <a:t>Final dense form of constraints:</a:t>
            </a:r>
          </a:p>
        </p:txBody>
      </p:sp>
      <p:pic>
        <p:nvPicPr>
          <p:cNvPr id="23" name="Picture 22">
            <a:extLst>
              <a:ext uri="{FF2B5EF4-FFF2-40B4-BE49-F238E27FC236}">
                <a16:creationId xmlns:a16="http://schemas.microsoft.com/office/drawing/2014/main" id="{47A0BBA1-F747-742B-E45D-0E8B6EEDD5F1}"/>
              </a:ext>
            </a:extLst>
          </p:cNvPr>
          <p:cNvPicPr>
            <a:picLocks noChangeAspect="1"/>
          </p:cNvPicPr>
          <p:nvPr/>
        </p:nvPicPr>
        <p:blipFill>
          <a:blip r:embed="rId5"/>
          <a:stretch>
            <a:fillRect/>
          </a:stretch>
        </p:blipFill>
        <p:spPr>
          <a:xfrm>
            <a:off x="206606" y="2773611"/>
            <a:ext cx="3017177" cy="1054389"/>
          </a:xfrm>
          <a:prstGeom prst="rect">
            <a:avLst/>
          </a:prstGeom>
        </p:spPr>
      </p:pic>
      <p:sp>
        <p:nvSpPr>
          <p:cNvPr id="24" name="TextBox 23">
            <a:extLst>
              <a:ext uri="{FF2B5EF4-FFF2-40B4-BE49-F238E27FC236}">
                <a16:creationId xmlns:a16="http://schemas.microsoft.com/office/drawing/2014/main" id="{F9385E34-1EBB-4A0E-B0BB-6A88BE862AD3}"/>
              </a:ext>
            </a:extLst>
          </p:cNvPr>
          <p:cNvSpPr txBox="1"/>
          <p:nvPr/>
        </p:nvSpPr>
        <p:spPr>
          <a:xfrm>
            <a:off x="206606" y="2427207"/>
            <a:ext cx="4572000" cy="323165"/>
          </a:xfrm>
          <a:prstGeom prst="rect">
            <a:avLst/>
          </a:prstGeom>
          <a:noFill/>
        </p:spPr>
        <p:txBody>
          <a:bodyPr wrap="square">
            <a:spAutoFit/>
          </a:bodyPr>
          <a:lstStyle/>
          <a:p>
            <a:r>
              <a:rPr lang="en-US" sz="1500" dirty="0"/>
              <a:t>Standard form of constraints:</a:t>
            </a:r>
          </a:p>
        </p:txBody>
      </p:sp>
      <p:pic>
        <p:nvPicPr>
          <p:cNvPr id="26" name="Picture 25">
            <a:extLst>
              <a:ext uri="{FF2B5EF4-FFF2-40B4-BE49-F238E27FC236}">
                <a16:creationId xmlns:a16="http://schemas.microsoft.com/office/drawing/2014/main" id="{B52E9FD7-B982-3171-486A-965DDC17A76C}"/>
              </a:ext>
            </a:extLst>
          </p:cNvPr>
          <p:cNvPicPr>
            <a:picLocks noChangeAspect="1"/>
          </p:cNvPicPr>
          <p:nvPr/>
        </p:nvPicPr>
        <p:blipFill>
          <a:blip r:embed="rId6"/>
          <a:stretch>
            <a:fillRect/>
          </a:stretch>
        </p:blipFill>
        <p:spPr>
          <a:xfrm>
            <a:off x="5021615" y="2374428"/>
            <a:ext cx="2423440" cy="1038617"/>
          </a:xfrm>
          <a:prstGeom prst="rect">
            <a:avLst/>
          </a:prstGeom>
        </p:spPr>
      </p:pic>
      <p:sp>
        <p:nvSpPr>
          <p:cNvPr id="27" name="TextBox 26">
            <a:extLst>
              <a:ext uri="{FF2B5EF4-FFF2-40B4-BE49-F238E27FC236}">
                <a16:creationId xmlns:a16="http://schemas.microsoft.com/office/drawing/2014/main" id="{C9776F8D-7324-EEC9-D307-E830743044B8}"/>
              </a:ext>
            </a:extLst>
          </p:cNvPr>
          <p:cNvSpPr txBox="1"/>
          <p:nvPr/>
        </p:nvSpPr>
        <p:spPr>
          <a:xfrm>
            <a:off x="4969679" y="1983816"/>
            <a:ext cx="3967715" cy="323165"/>
          </a:xfrm>
          <a:prstGeom prst="rect">
            <a:avLst/>
          </a:prstGeom>
          <a:noFill/>
        </p:spPr>
        <p:txBody>
          <a:bodyPr wrap="square">
            <a:spAutoFit/>
          </a:bodyPr>
          <a:lstStyle/>
          <a:p>
            <a:r>
              <a:rPr lang="en-US" sz="1500" dirty="0"/>
              <a:t>Substitute </a:t>
            </a:r>
            <a:r>
              <a:rPr lang="en-US" sz="1500" b="1" dirty="0">
                <a:latin typeface="Times New Roman" panose="02020603050405020304" pitchFamily="18" charset="0"/>
                <a:cs typeface="Times New Roman" panose="02020603050405020304" pitchFamily="18" charset="0"/>
              </a:rPr>
              <a:t>X </a:t>
            </a:r>
            <a:r>
              <a:rPr lang="en-US" sz="1500" dirty="0"/>
              <a:t>and</a:t>
            </a:r>
            <a:r>
              <a:rPr lang="en-US" sz="1500" b="1" dirty="0">
                <a:latin typeface="Times New Roman" panose="02020603050405020304" pitchFamily="18" charset="0"/>
                <a:cs typeface="Times New Roman" panose="02020603050405020304" pitchFamily="18" charset="0"/>
              </a:rPr>
              <a:t> U</a:t>
            </a:r>
            <a:r>
              <a:rPr lang="en-US" sz="1500" dirty="0"/>
              <a:t> into stacked constraints:</a:t>
            </a:r>
          </a:p>
        </p:txBody>
      </p:sp>
      <p:sp>
        <p:nvSpPr>
          <p:cNvPr id="29" name="TextBox 28">
            <a:extLst>
              <a:ext uri="{FF2B5EF4-FFF2-40B4-BE49-F238E27FC236}">
                <a16:creationId xmlns:a16="http://schemas.microsoft.com/office/drawing/2014/main" id="{CF61527F-E24E-3FEC-06F0-F8DEF8227BF4}"/>
              </a:ext>
            </a:extLst>
          </p:cNvPr>
          <p:cNvSpPr txBox="1"/>
          <p:nvPr/>
        </p:nvSpPr>
        <p:spPr>
          <a:xfrm>
            <a:off x="206606" y="3864910"/>
            <a:ext cx="4572000" cy="323165"/>
          </a:xfrm>
          <a:prstGeom prst="rect">
            <a:avLst/>
          </a:prstGeom>
          <a:noFill/>
        </p:spPr>
        <p:txBody>
          <a:bodyPr wrap="square">
            <a:spAutoFit/>
          </a:bodyPr>
          <a:lstStyle/>
          <a:p>
            <a:r>
              <a:rPr lang="en-US" sz="1500" dirty="0"/>
              <a:t>Stacked constraints vectors:</a:t>
            </a:r>
          </a:p>
        </p:txBody>
      </p:sp>
      <p:pic>
        <p:nvPicPr>
          <p:cNvPr id="31" name="Picture 30">
            <a:extLst>
              <a:ext uri="{FF2B5EF4-FFF2-40B4-BE49-F238E27FC236}">
                <a16:creationId xmlns:a16="http://schemas.microsoft.com/office/drawing/2014/main" id="{EE610F81-5EA1-E272-C82E-7F604E3C0E21}"/>
              </a:ext>
            </a:extLst>
          </p:cNvPr>
          <p:cNvPicPr>
            <a:picLocks noChangeAspect="1"/>
          </p:cNvPicPr>
          <p:nvPr/>
        </p:nvPicPr>
        <p:blipFill>
          <a:blip r:embed="rId7"/>
          <a:stretch>
            <a:fillRect/>
          </a:stretch>
        </p:blipFill>
        <p:spPr>
          <a:xfrm>
            <a:off x="328286" y="4234524"/>
            <a:ext cx="3389441" cy="376605"/>
          </a:xfrm>
          <a:prstGeom prst="rect">
            <a:avLst/>
          </a:prstGeom>
        </p:spPr>
      </p:pic>
      <p:pic>
        <p:nvPicPr>
          <p:cNvPr id="33" name="Picture 32">
            <a:extLst>
              <a:ext uri="{FF2B5EF4-FFF2-40B4-BE49-F238E27FC236}">
                <a16:creationId xmlns:a16="http://schemas.microsoft.com/office/drawing/2014/main" id="{E718E331-D6F3-5C67-9400-DAC9D88A1DEF}"/>
              </a:ext>
            </a:extLst>
          </p:cNvPr>
          <p:cNvPicPr>
            <a:picLocks noChangeAspect="1"/>
          </p:cNvPicPr>
          <p:nvPr/>
        </p:nvPicPr>
        <p:blipFill>
          <a:blip r:embed="rId8"/>
          <a:stretch>
            <a:fillRect/>
          </a:stretch>
        </p:blipFill>
        <p:spPr>
          <a:xfrm>
            <a:off x="298087" y="4572661"/>
            <a:ext cx="3483744" cy="424250"/>
          </a:xfrm>
          <a:prstGeom prst="rect">
            <a:avLst/>
          </a:prstGeom>
        </p:spPr>
      </p:pic>
      <p:sp>
        <p:nvSpPr>
          <p:cNvPr id="34" name="TextBox 33">
            <a:extLst>
              <a:ext uri="{FF2B5EF4-FFF2-40B4-BE49-F238E27FC236}">
                <a16:creationId xmlns:a16="http://schemas.microsoft.com/office/drawing/2014/main" id="{24136744-ED83-C3A8-A70C-392177F4493E}"/>
              </a:ext>
            </a:extLst>
          </p:cNvPr>
          <p:cNvSpPr txBox="1"/>
          <p:nvPr/>
        </p:nvSpPr>
        <p:spPr>
          <a:xfrm>
            <a:off x="4996716" y="554586"/>
            <a:ext cx="3715105" cy="323165"/>
          </a:xfrm>
          <a:prstGeom prst="rect">
            <a:avLst/>
          </a:prstGeom>
          <a:noFill/>
        </p:spPr>
        <p:txBody>
          <a:bodyPr wrap="square">
            <a:spAutoFit/>
          </a:bodyPr>
          <a:lstStyle/>
          <a:p>
            <a:r>
              <a:rPr lang="en-US" sz="1500" dirty="0"/>
              <a:t>Stacked constraints vectors:</a:t>
            </a:r>
          </a:p>
        </p:txBody>
      </p:sp>
      <p:pic>
        <p:nvPicPr>
          <p:cNvPr id="36" name="Picture 35">
            <a:extLst>
              <a:ext uri="{FF2B5EF4-FFF2-40B4-BE49-F238E27FC236}">
                <a16:creationId xmlns:a16="http://schemas.microsoft.com/office/drawing/2014/main" id="{53E9E05A-1C91-4537-EF60-5D2A19E84855}"/>
              </a:ext>
            </a:extLst>
          </p:cNvPr>
          <p:cNvPicPr>
            <a:picLocks noChangeAspect="1"/>
          </p:cNvPicPr>
          <p:nvPr/>
        </p:nvPicPr>
        <p:blipFill>
          <a:blip r:embed="rId9"/>
          <a:stretch>
            <a:fillRect/>
          </a:stretch>
        </p:blipFill>
        <p:spPr>
          <a:xfrm>
            <a:off x="5073351" y="864720"/>
            <a:ext cx="3093097" cy="541685"/>
          </a:xfrm>
          <a:prstGeom prst="rect">
            <a:avLst/>
          </a:prstGeom>
        </p:spPr>
      </p:pic>
      <p:pic>
        <p:nvPicPr>
          <p:cNvPr id="38" name="Picture 37">
            <a:extLst>
              <a:ext uri="{FF2B5EF4-FFF2-40B4-BE49-F238E27FC236}">
                <a16:creationId xmlns:a16="http://schemas.microsoft.com/office/drawing/2014/main" id="{6C66BD88-E34F-17DC-BFE6-448DB4AEE368}"/>
              </a:ext>
            </a:extLst>
          </p:cNvPr>
          <p:cNvPicPr>
            <a:picLocks noChangeAspect="1"/>
          </p:cNvPicPr>
          <p:nvPr/>
        </p:nvPicPr>
        <p:blipFill>
          <a:blip r:embed="rId10"/>
          <a:stretch>
            <a:fillRect/>
          </a:stretch>
        </p:blipFill>
        <p:spPr>
          <a:xfrm>
            <a:off x="5122576" y="1332321"/>
            <a:ext cx="3043872" cy="478547"/>
          </a:xfrm>
          <a:prstGeom prst="rect">
            <a:avLst/>
          </a:prstGeom>
        </p:spPr>
      </p:pic>
      <p:pic>
        <p:nvPicPr>
          <p:cNvPr id="40" name="Picture 39">
            <a:extLst>
              <a:ext uri="{FF2B5EF4-FFF2-40B4-BE49-F238E27FC236}">
                <a16:creationId xmlns:a16="http://schemas.microsoft.com/office/drawing/2014/main" id="{929914DE-5EB2-7A40-D7DE-0D1455773618}"/>
              </a:ext>
            </a:extLst>
          </p:cNvPr>
          <p:cNvPicPr>
            <a:picLocks noChangeAspect="1"/>
          </p:cNvPicPr>
          <p:nvPr/>
        </p:nvPicPr>
        <p:blipFill>
          <a:blip r:embed="rId11"/>
          <a:stretch>
            <a:fillRect/>
          </a:stretch>
        </p:blipFill>
        <p:spPr>
          <a:xfrm>
            <a:off x="5073351" y="3858096"/>
            <a:ext cx="2953418" cy="1204380"/>
          </a:xfrm>
          <a:prstGeom prst="rect">
            <a:avLst/>
          </a:prstGeom>
        </p:spPr>
      </p:pic>
    </p:spTree>
    <p:extLst>
      <p:ext uri="{BB962C8B-B14F-4D97-AF65-F5344CB8AC3E}">
        <p14:creationId xmlns:p14="http://schemas.microsoft.com/office/powerpoint/2010/main" val="237813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AD86B-B521-9748-799C-8684D55FD95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1D88069-D870-796C-68AD-F06FE48E5B83}"/>
              </a:ext>
            </a:extLst>
          </p:cNvPr>
          <p:cNvSpPr>
            <a:spLocks noGrp="1"/>
          </p:cNvSpPr>
          <p:nvPr>
            <p:ph type="title"/>
          </p:nvPr>
        </p:nvSpPr>
        <p:spPr>
          <a:xfrm>
            <a:off x="1571896" y="169334"/>
            <a:ext cx="5607573" cy="321985"/>
          </a:xfrm>
        </p:spPr>
        <p:txBody>
          <a:bodyPr/>
          <a:lstStyle/>
          <a:p>
            <a:r>
              <a:rPr lang="en-US" sz="1875" dirty="0">
                <a:solidFill>
                  <a:schemeClr val="tx2"/>
                </a:solidFill>
              </a:rPr>
              <a:t>Sparse Form (Multiple Shooting) of Linear MPC</a:t>
            </a:r>
          </a:p>
        </p:txBody>
      </p:sp>
      <p:pic>
        <p:nvPicPr>
          <p:cNvPr id="5" name="Picture 4">
            <a:extLst>
              <a:ext uri="{FF2B5EF4-FFF2-40B4-BE49-F238E27FC236}">
                <a16:creationId xmlns:a16="http://schemas.microsoft.com/office/drawing/2014/main" id="{7BDC5B14-26D7-70D5-938C-3D0161194B16}"/>
              </a:ext>
            </a:extLst>
          </p:cNvPr>
          <p:cNvPicPr>
            <a:picLocks noChangeAspect="1"/>
          </p:cNvPicPr>
          <p:nvPr/>
        </p:nvPicPr>
        <p:blipFill>
          <a:blip r:embed="rId2"/>
          <a:stretch>
            <a:fillRect/>
          </a:stretch>
        </p:blipFill>
        <p:spPr>
          <a:xfrm>
            <a:off x="152400" y="1265336"/>
            <a:ext cx="4155579" cy="2110770"/>
          </a:xfrm>
          <a:prstGeom prst="rect">
            <a:avLst/>
          </a:prstGeom>
        </p:spPr>
      </p:pic>
      <p:sp>
        <p:nvSpPr>
          <p:cNvPr id="6" name="TextBox 5">
            <a:extLst>
              <a:ext uri="{FF2B5EF4-FFF2-40B4-BE49-F238E27FC236}">
                <a16:creationId xmlns:a16="http://schemas.microsoft.com/office/drawing/2014/main" id="{08557410-5DFA-F7F3-EFCF-A70E7F7B8544}"/>
              </a:ext>
            </a:extLst>
          </p:cNvPr>
          <p:cNvSpPr txBox="1"/>
          <p:nvPr/>
        </p:nvSpPr>
        <p:spPr>
          <a:xfrm>
            <a:off x="184246" y="527291"/>
            <a:ext cx="8095396" cy="323165"/>
          </a:xfrm>
          <a:prstGeom prst="rect">
            <a:avLst/>
          </a:prstGeom>
          <a:noFill/>
        </p:spPr>
        <p:txBody>
          <a:bodyPr wrap="square">
            <a:spAutoFit/>
          </a:bodyPr>
          <a:lstStyle/>
          <a:p>
            <a:r>
              <a:rPr lang="en-US" sz="1500" dirty="0"/>
              <a:t>In multiple shooting, both state variables and control inputs are treated as decision variables.</a:t>
            </a:r>
          </a:p>
        </p:txBody>
      </p:sp>
      <p:sp>
        <p:nvSpPr>
          <p:cNvPr id="8" name="TextBox 7">
            <a:extLst>
              <a:ext uri="{FF2B5EF4-FFF2-40B4-BE49-F238E27FC236}">
                <a16:creationId xmlns:a16="http://schemas.microsoft.com/office/drawing/2014/main" id="{2851E65A-0074-D705-5777-6ECFF3E7C05D}"/>
              </a:ext>
            </a:extLst>
          </p:cNvPr>
          <p:cNvSpPr txBox="1"/>
          <p:nvPr/>
        </p:nvSpPr>
        <p:spPr>
          <a:xfrm>
            <a:off x="152401" y="942171"/>
            <a:ext cx="4742596" cy="323165"/>
          </a:xfrm>
          <a:prstGeom prst="rect">
            <a:avLst/>
          </a:prstGeom>
          <a:noFill/>
        </p:spPr>
        <p:txBody>
          <a:bodyPr wrap="square">
            <a:spAutoFit/>
          </a:bodyPr>
          <a:lstStyle/>
          <a:p>
            <a:r>
              <a:rPr lang="en-US" sz="1500" dirty="0"/>
              <a:t>MPC problem formulation:</a:t>
            </a:r>
          </a:p>
        </p:txBody>
      </p:sp>
      <p:sp>
        <p:nvSpPr>
          <p:cNvPr id="10" name="TextBox 9">
            <a:extLst>
              <a:ext uri="{FF2B5EF4-FFF2-40B4-BE49-F238E27FC236}">
                <a16:creationId xmlns:a16="http://schemas.microsoft.com/office/drawing/2014/main" id="{184AF8EA-65F8-167D-33B3-85ACAFED5BC7}"/>
              </a:ext>
            </a:extLst>
          </p:cNvPr>
          <p:cNvSpPr txBox="1"/>
          <p:nvPr/>
        </p:nvSpPr>
        <p:spPr>
          <a:xfrm>
            <a:off x="152401" y="3438860"/>
            <a:ext cx="4742596" cy="323165"/>
          </a:xfrm>
          <a:prstGeom prst="rect">
            <a:avLst/>
          </a:prstGeom>
          <a:noFill/>
        </p:spPr>
        <p:txBody>
          <a:bodyPr wrap="square">
            <a:spAutoFit/>
          </a:bodyPr>
          <a:lstStyle/>
          <a:p>
            <a:r>
              <a:rPr lang="en-US" sz="1500" dirty="0"/>
              <a:t>Decision variables (states and inputs):</a:t>
            </a:r>
          </a:p>
        </p:txBody>
      </p:sp>
      <p:pic>
        <p:nvPicPr>
          <p:cNvPr id="13" name="Picture 12">
            <a:extLst>
              <a:ext uri="{FF2B5EF4-FFF2-40B4-BE49-F238E27FC236}">
                <a16:creationId xmlns:a16="http://schemas.microsoft.com/office/drawing/2014/main" id="{3EC3D81F-795D-01A1-6859-F05EB7E61CDC}"/>
              </a:ext>
            </a:extLst>
          </p:cNvPr>
          <p:cNvPicPr>
            <a:picLocks noChangeAspect="1"/>
          </p:cNvPicPr>
          <p:nvPr/>
        </p:nvPicPr>
        <p:blipFill>
          <a:blip r:embed="rId3"/>
          <a:stretch>
            <a:fillRect/>
          </a:stretch>
        </p:blipFill>
        <p:spPr>
          <a:xfrm>
            <a:off x="184247" y="3816731"/>
            <a:ext cx="4010166" cy="444721"/>
          </a:xfrm>
          <a:prstGeom prst="rect">
            <a:avLst/>
          </a:prstGeom>
        </p:spPr>
      </p:pic>
      <p:sp>
        <p:nvSpPr>
          <p:cNvPr id="14" name="TextBox 13">
            <a:extLst>
              <a:ext uri="{FF2B5EF4-FFF2-40B4-BE49-F238E27FC236}">
                <a16:creationId xmlns:a16="http://schemas.microsoft.com/office/drawing/2014/main" id="{E4C44718-D0C8-A37D-B3E8-5B499ADD5791}"/>
              </a:ext>
            </a:extLst>
          </p:cNvPr>
          <p:cNvSpPr txBox="1"/>
          <p:nvPr/>
        </p:nvSpPr>
        <p:spPr>
          <a:xfrm>
            <a:off x="152400" y="4278825"/>
            <a:ext cx="3807724" cy="323165"/>
          </a:xfrm>
          <a:prstGeom prst="rect">
            <a:avLst/>
          </a:prstGeom>
          <a:noFill/>
        </p:spPr>
        <p:txBody>
          <a:bodyPr wrap="square">
            <a:spAutoFit/>
          </a:bodyPr>
          <a:lstStyle/>
          <a:p>
            <a:r>
              <a:rPr lang="en-US" sz="1500" dirty="0"/>
              <a:t>State equations as equality constraints:</a:t>
            </a:r>
          </a:p>
        </p:txBody>
      </p:sp>
      <p:pic>
        <p:nvPicPr>
          <p:cNvPr id="16" name="Picture 15">
            <a:extLst>
              <a:ext uri="{FF2B5EF4-FFF2-40B4-BE49-F238E27FC236}">
                <a16:creationId xmlns:a16="http://schemas.microsoft.com/office/drawing/2014/main" id="{85B1987C-A33C-7784-CD90-595542A08498}"/>
              </a:ext>
            </a:extLst>
          </p:cNvPr>
          <p:cNvPicPr>
            <a:picLocks noChangeAspect="1"/>
          </p:cNvPicPr>
          <p:nvPr/>
        </p:nvPicPr>
        <p:blipFill>
          <a:blip r:embed="rId4"/>
          <a:stretch>
            <a:fillRect/>
          </a:stretch>
        </p:blipFill>
        <p:spPr>
          <a:xfrm>
            <a:off x="184246" y="4701101"/>
            <a:ext cx="3807725" cy="273065"/>
          </a:xfrm>
          <a:prstGeom prst="rect">
            <a:avLst/>
          </a:prstGeom>
        </p:spPr>
      </p:pic>
      <p:pic>
        <p:nvPicPr>
          <p:cNvPr id="18" name="Picture 17">
            <a:extLst>
              <a:ext uri="{FF2B5EF4-FFF2-40B4-BE49-F238E27FC236}">
                <a16:creationId xmlns:a16="http://schemas.microsoft.com/office/drawing/2014/main" id="{19409555-7951-9510-B377-3AD9C858B6A8}"/>
              </a:ext>
            </a:extLst>
          </p:cNvPr>
          <p:cNvPicPr>
            <a:picLocks noChangeAspect="1"/>
          </p:cNvPicPr>
          <p:nvPr/>
        </p:nvPicPr>
        <p:blipFill>
          <a:blip r:embed="rId5"/>
          <a:stretch>
            <a:fillRect/>
          </a:stretch>
        </p:blipFill>
        <p:spPr>
          <a:xfrm>
            <a:off x="6482511" y="4039091"/>
            <a:ext cx="1663050" cy="1096596"/>
          </a:xfrm>
          <a:prstGeom prst="rect">
            <a:avLst/>
          </a:prstGeom>
        </p:spPr>
      </p:pic>
      <p:sp>
        <p:nvSpPr>
          <p:cNvPr id="20" name="TextBox 19">
            <a:extLst>
              <a:ext uri="{FF2B5EF4-FFF2-40B4-BE49-F238E27FC236}">
                <a16:creationId xmlns:a16="http://schemas.microsoft.com/office/drawing/2014/main" id="{16FC6806-E558-21A1-C227-33DB3ED688AA}"/>
              </a:ext>
            </a:extLst>
          </p:cNvPr>
          <p:cNvSpPr txBox="1"/>
          <p:nvPr/>
        </p:nvSpPr>
        <p:spPr>
          <a:xfrm>
            <a:off x="4487294" y="4039746"/>
            <a:ext cx="2893325" cy="323165"/>
          </a:xfrm>
          <a:prstGeom prst="rect">
            <a:avLst/>
          </a:prstGeom>
          <a:noFill/>
        </p:spPr>
        <p:txBody>
          <a:bodyPr wrap="square">
            <a:spAutoFit/>
          </a:bodyPr>
          <a:lstStyle/>
          <a:p>
            <a:r>
              <a:rPr lang="en-US" sz="1500" dirty="0"/>
              <a:t>Final sparse QP form:</a:t>
            </a:r>
          </a:p>
        </p:txBody>
      </p:sp>
      <p:pic>
        <p:nvPicPr>
          <p:cNvPr id="22" name="Picture 21">
            <a:extLst>
              <a:ext uri="{FF2B5EF4-FFF2-40B4-BE49-F238E27FC236}">
                <a16:creationId xmlns:a16="http://schemas.microsoft.com/office/drawing/2014/main" id="{A6766D74-F70F-9C5C-DC12-DCFAD54B04BB}"/>
              </a:ext>
            </a:extLst>
          </p:cNvPr>
          <p:cNvPicPr>
            <a:picLocks noChangeAspect="1"/>
          </p:cNvPicPr>
          <p:nvPr/>
        </p:nvPicPr>
        <p:blipFill>
          <a:blip r:embed="rId6"/>
          <a:stretch>
            <a:fillRect/>
          </a:stretch>
        </p:blipFill>
        <p:spPr>
          <a:xfrm>
            <a:off x="4487294" y="1226021"/>
            <a:ext cx="4591286" cy="1886047"/>
          </a:xfrm>
          <a:prstGeom prst="rect">
            <a:avLst/>
          </a:prstGeom>
        </p:spPr>
      </p:pic>
      <p:sp>
        <p:nvSpPr>
          <p:cNvPr id="25" name="TextBox 24">
            <a:extLst>
              <a:ext uri="{FF2B5EF4-FFF2-40B4-BE49-F238E27FC236}">
                <a16:creationId xmlns:a16="http://schemas.microsoft.com/office/drawing/2014/main" id="{1DAC7A1F-BAFA-F2E5-8A67-67414057D4BE}"/>
              </a:ext>
            </a:extLst>
          </p:cNvPr>
          <p:cNvSpPr txBox="1"/>
          <p:nvPr/>
        </p:nvSpPr>
        <p:spPr>
          <a:xfrm>
            <a:off x="4626590" y="942171"/>
            <a:ext cx="4365009" cy="323165"/>
          </a:xfrm>
          <a:prstGeom prst="rect">
            <a:avLst/>
          </a:prstGeom>
          <a:noFill/>
        </p:spPr>
        <p:txBody>
          <a:bodyPr wrap="square">
            <a:spAutoFit/>
          </a:bodyPr>
          <a:lstStyle/>
          <a:p>
            <a:r>
              <a:rPr lang="en-US" sz="1500" dirty="0"/>
              <a:t>Sparse form of state equations over horizon </a:t>
            </a:r>
            <a:r>
              <a:rPr lang="en-US" sz="1500" i="1" dirty="0"/>
              <a:t>N </a:t>
            </a:r>
            <a:r>
              <a:rPr lang="en-US" sz="1500" dirty="0"/>
              <a:t>:</a:t>
            </a:r>
          </a:p>
        </p:txBody>
      </p:sp>
      <p:sp>
        <p:nvSpPr>
          <p:cNvPr id="28" name="TextBox 27">
            <a:extLst>
              <a:ext uri="{FF2B5EF4-FFF2-40B4-BE49-F238E27FC236}">
                <a16:creationId xmlns:a16="http://schemas.microsoft.com/office/drawing/2014/main" id="{D8151AAF-7106-3327-A1DD-89F07C9BA549}"/>
              </a:ext>
            </a:extLst>
          </p:cNvPr>
          <p:cNvSpPr txBox="1"/>
          <p:nvPr/>
        </p:nvSpPr>
        <p:spPr>
          <a:xfrm>
            <a:off x="4487294" y="3026747"/>
            <a:ext cx="2893325" cy="323165"/>
          </a:xfrm>
          <a:prstGeom prst="rect">
            <a:avLst/>
          </a:prstGeom>
          <a:noFill/>
        </p:spPr>
        <p:txBody>
          <a:bodyPr wrap="square">
            <a:spAutoFit/>
          </a:bodyPr>
          <a:lstStyle/>
          <a:p>
            <a:r>
              <a:rPr lang="en-US" sz="1500" dirty="0"/>
              <a:t>Stacked constraints:</a:t>
            </a:r>
          </a:p>
        </p:txBody>
      </p:sp>
      <p:pic>
        <p:nvPicPr>
          <p:cNvPr id="32" name="Picture 31">
            <a:extLst>
              <a:ext uri="{FF2B5EF4-FFF2-40B4-BE49-F238E27FC236}">
                <a16:creationId xmlns:a16="http://schemas.microsoft.com/office/drawing/2014/main" id="{C350F6ED-2B77-1F63-B359-0A66C5373F29}"/>
              </a:ext>
            </a:extLst>
          </p:cNvPr>
          <p:cNvPicPr>
            <a:picLocks noChangeAspect="1"/>
          </p:cNvPicPr>
          <p:nvPr/>
        </p:nvPicPr>
        <p:blipFill>
          <a:blip r:embed="rId7"/>
          <a:stretch>
            <a:fillRect/>
          </a:stretch>
        </p:blipFill>
        <p:spPr>
          <a:xfrm>
            <a:off x="6333956" y="3019024"/>
            <a:ext cx="1089502" cy="392542"/>
          </a:xfrm>
          <a:prstGeom prst="rect">
            <a:avLst/>
          </a:prstGeom>
        </p:spPr>
      </p:pic>
      <p:pic>
        <p:nvPicPr>
          <p:cNvPr id="41" name="Picture 40">
            <a:extLst>
              <a:ext uri="{FF2B5EF4-FFF2-40B4-BE49-F238E27FC236}">
                <a16:creationId xmlns:a16="http://schemas.microsoft.com/office/drawing/2014/main" id="{97B9400F-46BA-4369-FAA8-52CCB9DE649D}"/>
              </a:ext>
            </a:extLst>
          </p:cNvPr>
          <p:cNvPicPr>
            <a:picLocks noChangeAspect="1"/>
          </p:cNvPicPr>
          <p:nvPr/>
        </p:nvPicPr>
        <p:blipFill>
          <a:blip r:embed="rId8"/>
          <a:stretch>
            <a:fillRect/>
          </a:stretch>
        </p:blipFill>
        <p:spPr>
          <a:xfrm>
            <a:off x="6185255" y="3479267"/>
            <a:ext cx="2893325" cy="498143"/>
          </a:xfrm>
          <a:prstGeom prst="rect">
            <a:avLst/>
          </a:prstGeom>
        </p:spPr>
      </p:pic>
      <p:sp>
        <p:nvSpPr>
          <p:cNvPr id="42" name="TextBox 41">
            <a:extLst>
              <a:ext uri="{FF2B5EF4-FFF2-40B4-BE49-F238E27FC236}">
                <a16:creationId xmlns:a16="http://schemas.microsoft.com/office/drawing/2014/main" id="{A9B04AA8-B717-CE19-A150-A82A5BBB539F}"/>
              </a:ext>
            </a:extLst>
          </p:cNvPr>
          <p:cNvSpPr txBox="1"/>
          <p:nvPr/>
        </p:nvSpPr>
        <p:spPr>
          <a:xfrm>
            <a:off x="4487294" y="3452938"/>
            <a:ext cx="2893325" cy="323165"/>
          </a:xfrm>
          <a:prstGeom prst="rect">
            <a:avLst/>
          </a:prstGeom>
          <a:noFill/>
        </p:spPr>
        <p:txBody>
          <a:bodyPr wrap="square">
            <a:spAutoFit/>
          </a:bodyPr>
          <a:lstStyle/>
          <a:p>
            <a:r>
              <a:rPr lang="en-US" sz="1500" dirty="0"/>
              <a:t>Stacked objective:</a:t>
            </a:r>
          </a:p>
        </p:txBody>
      </p:sp>
    </p:spTree>
    <p:extLst>
      <p:ext uri="{BB962C8B-B14F-4D97-AF65-F5344CB8AC3E}">
        <p14:creationId xmlns:p14="http://schemas.microsoft.com/office/powerpoint/2010/main" val="79509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FC38A-3095-BCB2-4DCF-DEE2EEA214E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B6FEF1E-70CD-099A-063A-F63AE728957F}"/>
              </a:ext>
            </a:extLst>
          </p:cNvPr>
          <p:cNvSpPr>
            <a:spLocks noGrp="1"/>
          </p:cNvSpPr>
          <p:nvPr>
            <p:ph type="title"/>
          </p:nvPr>
        </p:nvSpPr>
        <p:spPr>
          <a:xfrm>
            <a:off x="1571896" y="169334"/>
            <a:ext cx="5607573" cy="321985"/>
          </a:xfrm>
        </p:spPr>
        <p:txBody>
          <a:bodyPr/>
          <a:lstStyle/>
          <a:p>
            <a:r>
              <a:rPr lang="en-US" sz="1875" dirty="0">
                <a:solidFill>
                  <a:schemeClr val="tx2"/>
                </a:solidFill>
              </a:rPr>
              <a:t>Dense vs Sparse Linear MPC Formulations</a:t>
            </a:r>
          </a:p>
        </p:txBody>
      </p:sp>
      <p:pic>
        <p:nvPicPr>
          <p:cNvPr id="9" name="Picture 8">
            <a:extLst>
              <a:ext uri="{FF2B5EF4-FFF2-40B4-BE49-F238E27FC236}">
                <a16:creationId xmlns:a16="http://schemas.microsoft.com/office/drawing/2014/main" id="{04ADF548-0FC5-D331-9AE5-46C6D046A515}"/>
              </a:ext>
            </a:extLst>
          </p:cNvPr>
          <p:cNvPicPr>
            <a:picLocks noChangeAspect="1"/>
          </p:cNvPicPr>
          <p:nvPr/>
        </p:nvPicPr>
        <p:blipFill>
          <a:blip r:embed="rId2"/>
          <a:stretch>
            <a:fillRect/>
          </a:stretch>
        </p:blipFill>
        <p:spPr>
          <a:xfrm>
            <a:off x="1135064" y="569314"/>
            <a:ext cx="6354191" cy="4457611"/>
          </a:xfrm>
          <a:prstGeom prst="rect">
            <a:avLst/>
          </a:prstGeom>
        </p:spPr>
      </p:pic>
    </p:spTree>
    <p:extLst>
      <p:ext uri="{BB962C8B-B14F-4D97-AF65-F5344CB8AC3E}">
        <p14:creationId xmlns:p14="http://schemas.microsoft.com/office/powerpoint/2010/main" val="409991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BE2C1-816C-83B3-E939-F0AFA99F5D81}"/>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AECD7A5-014C-46C5-F44A-24547C995D76}"/>
              </a:ext>
            </a:extLst>
          </p:cNvPr>
          <p:cNvSpPr>
            <a:spLocks noGrp="1"/>
          </p:cNvSpPr>
          <p:nvPr>
            <p:ph type="title"/>
          </p:nvPr>
        </p:nvSpPr>
        <p:spPr>
          <a:xfrm>
            <a:off x="1571896" y="169334"/>
            <a:ext cx="5607573" cy="321985"/>
          </a:xfrm>
        </p:spPr>
        <p:txBody>
          <a:bodyPr/>
          <a:lstStyle/>
          <a:p>
            <a:r>
              <a:rPr lang="en-US" sz="1875" dirty="0">
                <a:solidFill>
                  <a:schemeClr val="tx2"/>
                </a:solidFill>
              </a:rPr>
              <a:t>Linear vs Nonlinear MPC</a:t>
            </a:r>
          </a:p>
        </p:txBody>
      </p:sp>
      <p:pic>
        <p:nvPicPr>
          <p:cNvPr id="6" name="Picture 5">
            <a:extLst>
              <a:ext uri="{FF2B5EF4-FFF2-40B4-BE49-F238E27FC236}">
                <a16:creationId xmlns:a16="http://schemas.microsoft.com/office/drawing/2014/main" id="{DC960E0F-B76F-A150-E40F-2C7CA7EB2902}"/>
              </a:ext>
            </a:extLst>
          </p:cNvPr>
          <p:cNvPicPr>
            <a:picLocks noChangeAspect="1"/>
          </p:cNvPicPr>
          <p:nvPr/>
        </p:nvPicPr>
        <p:blipFill>
          <a:blip r:embed="rId2"/>
          <a:stretch>
            <a:fillRect/>
          </a:stretch>
        </p:blipFill>
        <p:spPr>
          <a:xfrm>
            <a:off x="917363" y="532261"/>
            <a:ext cx="6716284" cy="4551255"/>
          </a:xfrm>
          <a:prstGeom prst="rect">
            <a:avLst/>
          </a:prstGeom>
        </p:spPr>
      </p:pic>
    </p:spTree>
    <p:extLst>
      <p:ext uri="{BB962C8B-B14F-4D97-AF65-F5344CB8AC3E}">
        <p14:creationId xmlns:p14="http://schemas.microsoft.com/office/powerpoint/2010/main" val="107069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77D0D-84F3-0AB5-BDAF-6A83D603906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193540C-DB08-FBBB-C057-C512851F1AE0}"/>
              </a:ext>
            </a:extLst>
          </p:cNvPr>
          <p:cNvSpPr>
            <a:spLocks noGrp="1"/>
          </p:cNvSpPr>
          <p:nvPr>
            <p:ph type="title"/>
          </p:nvPr>
        </p:nvSpPr>
        <p:spPr>
          <a:xfrm>
            <a:off x="1571896" y="169334"/>
            <a:ext cx="5607573" cy="321985"/>
          </a:xfrm>
        </p:spPr>
        <p:txBody>
          <a:bodyPr/>
          <a:lstStyle/>
          <a:p>
            <a:r>
              <a:rPr lang="en-US" sz="1875" dirty="0">
                <a:solidFill>
                  <a:schemeClr val="tx2"/>
                </a:solidFill>
              </a:rPr>
              <a:t>Model Predictive Path Integral (MPPI) Control</a:t>
            </a:r>
          </a:p>
        </p:txBody>
      </p:sp>
      <p:sp>
        <p:nvSpPr>
          <p:cNvPr id="5" name="TextBox 4">
            <a:extLst>
              <a:ext uri="{FF2B5EF4-FFF2-40B4-BE49-F238E27FC236}">
                <a16:creationId xmlns:a16="http://schemas.microsoft.com/office/drawing/2014/main" id="{B446ECDE-D654-7F7F-0933-F4A0FA20C890}"/>
              </a:ext>
            </a:extLst>
          </p:cNvPr>
          <p:cNvSpPr txBox="1"/>
          <p:nvPr/>
        </p:nvSpPr>
        <p:spPr>
          <a:xfrm>
            <a:off x="125891" y="585044"/>
            <a:ext cx="8892217" cy="784830"/>
          </a:xfrm>
          <a:prstGeom prst="rect">
            <a:avLst/>
          </a:prstGeom>
          <a:noFill/>
        </p:spPr>
        <p:txBody>
          <a:bodyPr wrap="square">
            <a:spAutoFit/>
          </a:bodyPr>
          <a:lstStyle/>
          <a:p>
            <a:r>
              <a:rPr lang="en-US" sz="1500" dirty="0"/>
              <a:t>MPPI is a </a:t>
            </a:r>
            <a:r>
              <a:rPr lang="en-US" sz="1500" b="1" dirty="0"/>
              <a:t>sampling-based stochastic optimal control </a:t>
            </a:r>
            <a:r>
              <a:rPr lang="en-US" sz="1500" dirty="0"/>
              <a:t>method within the broader family of MPC techniques. It is particularly well-suited for nonlinear systems, uncertain dynamics, and control problems with complex, nonconvex cost landscapes where real-time performance is critical. </a:t>
            </a:r>
          </a:p>
        </p:txBody>
      </p:sp>
      <p:sp>
        <p:nvSpPr>
          <p:cNvPr id="7" name="TextBox 6">
            <a:extLst>
              <a:ext uri="{FF2B5EF4-FFF2-40B4-BE49-F238E27FC236}">
                <a16:creationId xmlns:a16="http://schemas.microsoft.com/office/drawing/2014/main" id="{CADEDD3E-9398-603D-6470-67A90B94693E}"/>
              </a:ext>
            </a:extLst>
          </p:cNvPr>
          <p:cNvSpPr txBox="1"/>
          <p:nvPr/>
        </p:nvSpPr>
        <p:spPr>
          <a:xfrm>
            <a:off x="124403" y="1442198"/>
            <a:ext cx="4165543" cy="3600986"/>
          </a:xfrm>
          <a:prstGeom prst="rect">
            <a:avLst/>
          </a:prstGeom>
          <a:noFill/>
        </p:spPr>
        <p:txBody>
          <a:bodyPr wrap="square">
            <a:spAutoFit/>
          </a:bodyPr>
          <a:lstStyle/>
          <a:p>
            <a:r>
              <a:rPr lang="en-US" sz="1500" dirty="0"/>
              <a:t>Instead of solving an optimization problem analytically or via numerical solvers, MPPI does:</a:t>
            </a:r>
          </a:p>
          <a:p>
            <a:pPr>
              <a:buFont typeface="+mj-lt"/>
              <a:buAutoNum type="arabicPeriod"/>
            </a:pPr>
            <a:r>
              <a:rPr lang="en-US" sz="1400" b="1" dirty="0"/>
              <a:t> Samples many control input sequences</a:t>
            </a:r>
            <a:r>
              <a:rPr lang="en-US" sz="1400" dirty="0"/>
              <a:t> from a distribution.</a:t>
            </a:r>
          </a:p>
          <a:p>
            <a:pPr>
              <a:buFont typeface="+mj-lt"/>
              <a:buAutoNum type="arabicPeriod"/>
            </a:pPr>
            <a:r>
              <a:rPr lang="en-US" sz="1400" b="1" dirty="0"/>
              <a:t> Simulates the system </a:t>
            </a:r>
            <a:r>
              <a:rPr lang="en-US" sz="1400" dirty="0"/>
              <a:t>using a model for each sequence.</a:t>
            </a:r>
          </a:p>
          <a:p>
            <a:pPr>
              <a:buFont typeface="+mj-lt"/>
              <a:buAutoNum type="arabicPeriod"/>
            </a:pPr>
            <a:r>
              <a:rPr lang="en-US" sz="1400" b="1" dirty="0"/>
              <a:t> Evaluates the cost</a:t>
            </a:r>
            <a:r>
              <a:rPr lang="en-US" sz="1400" dirty="0"/>
              <a:t> of each trajectory based on MPC objective.</a:t>
            </a:r>
          </a:p>
          <a:p>
            <a:pPr>
              <a:buFont typeface="+mj-lt"/>
              <a:buAutoNum type="arabicPeriod"/>
            </a:pPr>
            <a:r>
              <a:rPr lang="en-US" sz="1400" b="1" dirty="0"/>
              <a:t> Uses a path integral weighting</a:t>
            </a:r>
            <a:r>
              <a:rPr lang="en-US" sz="1400" dirty="0"/>
              <a:t> (</a:t>
            </a:r>
            <a:r>
              <a:rPr lang="en-US" sz="1400" dirty="0" err="1"/>
              <a:t>softmax</a:t>
            </a:r>
            <a:r>
              <a:rPr lang="en-US" sz="1400" dirty="0"/>
              <a:t>-like) to compute a weights of control signals.</a:t>
            </a:r>
          </a:p>
          <a:p>
            <a:pPr>
              <a:buFont typeface="+mj-lt"/>
              <a:buAutoNum type="arabicPeriod"/>
            </a:pPr>
            <a:r>
              <a:rPr lang="en-US" sz="1400" b="1" dirty="0"/>
              <a:t> Update control sequence </a:t>
            </a:r>
            <a:r>
              <a:rPr lang="en-US" sz="1400" dirty="0"/>
              <a:t>as a weighted average of the noise signal.</a:t>
            </a:r>
          </a:p>
          <a:p>
            <a:pPr>
              <a:buFont typeface="+mj-lt"/>
              <a:buAutoNum type="arabicPeriod"/>
            </a:pPr>
            <a:r>
              <a:rPr lang="en-US" sz="1400" b="1" dirty="0"/>
              <a:t> Applies the first control input</a:t>
            </a:r>
            <a:r>
              <a:rPr lang="en-US" sz="1400" dirty="0"/>
              <a:t> from the best distribution (receding horizon control).</a:t>
            </a:r>
          </a:p>
          <a:p>
            <a:endParaRPr lang="en-US" sz="1500" dirty="0"/>
          </a:p>
        </p:txBody>
      </p:sp>
      <p:pic>
        <p:nvPicPr>
          <p:cNvPr id="9" name="Picture 8">
            <a:extLst>
              <a:ext uri="{FF2B5EF4-FFF2-40B4-BE49-F238E27FC236}">
                <a16:creationId xmlns:a16="http://schemas.microsoft.com/office/drawing/2014/main" id="{8451DD5D-7B0A-1BE0-01BD-B3517556AE28}"/>
              </a:ext>
            </a:extLst>
          </p:cNvPr>
          <p:cNvPicPr>
            <a:picLocks noChangeAspect="1"/>
          </p:cNvPicPr>
          <p:nvPr/>
        </p:nvPicPr>
        <p:blipFill>
          <a:blip r:embed="rId2"/>
          <a:stretch>
            <a:fillRect/>
          </a:stretch>
        </p:blipFill>
        <p:spPr>
          <a:xfrm>
            <a:off x="4375682" y="1498288"/>
            <a:ext cx="4758771" cy="3106798"/>
          </a:xfrm>
          <a:prstGeom prst="rect">
            <a:avLst/>
          </a:prstGeom>
        </p:spPr>
      </p:pic>
      <p:sp>
        <p:nvSpPr>
          <p:cNvPr id="11" name="TextBox 10">
            <a:extLst>
              <a:ext uri="{FF2B5EF4-FFF2-40B4-BE49-F238E27FC236}">
                <a16:creationId xmlns:a16="http://schemas.microsoft.com/office/drawing/2014/main" id="{27129393-8CC2-E14B-A1DD-0E473B46C2A0}"/>
              </a:ext>
            </a:extLst>
          </p:cNvPr>
          <p:cNvSpPr txBox="1"/>
          <p:nvPr/>
        </p:nvSpPr>
        <p:spPr>
          <a:xfrm>
            <a:off x="1433015" y="4861592"/>
            <a:ext cx="6910316" cy="253916"/>
          </a:xfrm>
          <a:prstGeom prst="rect">
            <a:avLst/>
          </a:prstGeom>
          <a:noFill/>
        </p:spPr>
        <p:txBody>
          <a:bodyPr wrap="square">
            <a:spAutoFit/>
          </a:bodyPr>
          <a:lstStyle/>
          <a:p>
            <a:r>
              <a:rPr lang="en-US" sz="1050" dirty="0">
                <a:hlinkClick r:id="rId3"/>
              </a:rPr>
              <a:t>https://sites.gatech.edu/acds/mppi/</a:t>
            </a:r>
            <a:r>
              <a:rPr lang="en-US" sz="1050" dirty="0"/>
              <a:t>		</a:t>
            </a:r>
            <a:r>
              <a:rPr lang="en-US" sz="1050" dirty="0">
                <a:hlinkClick r:id="rId4"/>
              </a:rPr>
              <a:t>https://en.wikipedia.org/wiki/Path_integral_formulation</a:t>
            </a:r>
            <a:r>
              <a:rPr lang="en-US" sz="1050" dirty="0"/>
              <a:t>  </a:t>
            </a:r>
          </a:p>
        </p:txBody>
      </p:sp>
    </p:spTree>
    <p:extLst>
      <p:ext uri="{BB962C8B-B14F-4D97-AF65-F5344CB8AC3E}">
        <p14:creationId xmlns:p14="http://schemas.microsoft.com/office/powerpoint/2010/main" val="267712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B0CF3-DF1D-B4EE-0AD1-E7D1EB1E47F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1C5C334-52A3-B96E-548E-7B3A5B663850}"/>
              </a:ext>
            </a:extLst>
          </p:cNvPr>
          <p:cNvSpPr>
            <a:spLocks noGrp="1"/>
          </p:cNvSpPr>
          <p:nvPr>
            <p:ph type="title"/>
          </p:nvPr>
        </p:nvSpPr>
        <p:spPr>
          <a:xfrm>
            <a:off x="1974376" y="169334"/>
            <a:ext cx="5205093" cy="321985"/>
          </a:xfrm>
        </p:spPr>
        <p:txBody>
          <a:bodyPr/>
          <a:lstStyle/>
          <a:p>
            <a:r>
              <a:rPr lang="en-US" sz="1875" dirty="0">
                <a:solidFill>
                  <a:schemeClr val="tx2"/>
                </a:solidFill>
              </a:rPr>
              <a:t>MPPI vs Optimization-Based MPC</a:t>
            </a:r>
          </a:p>
        </p:txBody>
      </p:sp>
      <p:pic>
        <p:nvPicPr>
          <p:cNvPr id="3" name="Picture 2">
            <a:extLst>
              <a:ext uri="{FF2B5EF4-FFF2-40B4-BE49-F238E27FC236}">
                <a16:creationId xmlns:a16="http://schemas.microsoft.com/office/drawing/2014/main" id="{5FF27EEE-0E44-65D1-63A6-0494C3476918}"/>
              </a:ext>
            </a:extLst>
          </p:cNvPr>
          <p:cNvPicPr>
            <a:picLocks noChangeAspect="1"/>
          </p:cNvPicPr>
          <p:nvPr/>
        </p:nvPicPr>
        <p:blipFill>
          <a:blip r:embed="rId2"/>
          <a:stretch>
            <a:fillRect/>
          </a:stretch>
        </p:blipFill>
        <p:spPr>
          <a:xfrm>
            <a:off x="1248146" y="450609"/>
            <a:ext cx="6255071" cy="4692891"/>
          </a:xfrm>
          <a:prstGeom prst="rect">
            <a:avLst/>
          </a:prstGeom>
        </p:spPr>
      </p:pic>
    </p:spTree>
    <p:extLst>
      <p:ext uri="{BB962C8B-B14F-4D97-AF65-F5344CB8AC3E}">
        <p14:creationId xmlns:p14="http://schemas.microsoft.com/office/powerpoint/2010/main" val="12878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8CDD6-CA94-505C-DFC2-5DC12555994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5C24CC9-B290-90D0-962B-1B6B432AA219}"/>
              </a:ext>
            </a:extLst>
          </p:cNvPr>
          <p:cNvSpPr>
            <a:spLocks noGrp="1"/>
          </p:cNvSpPr>
          <p:nvPr>
            <p:ph type="title"/>
          </p:nvPr>
        </p:nvSpPr>
        <p:spPr>
          <a:xfrm>
            <a:off x="1928884" y="169335"/>
            <a:ext cx="6118746" cy="322186"/>
          </a:xfrm>
        </p:spPr>
        <p:txBody>
          <a:bodyPr/>
          <a:lstStyle/>
          <a:p>
            <a:r>
              <a:rPr lang="en-US" sz="1875" dirty="0">
                <a:solidFill>
                  <a:schemeClr val="tx2"/>
                </a:solidFill>
              </a:rPr>
              <a:t>Dynamic Programming (DP)</a:t>
            </a:r>
          </a:p>
        </p:txBody>
      </p:sp>
      <p:sp>
        <p:nvSpPr>
          <p:cNvPr id="3" name="TextBox 2">
            <a:extLst>
              <a:ext uri="{FF2B5EF4-FFF2-40B4-BE49-F238E27FC236}">
                <a16:creationId xmlns:a16="http://schemas.microsoft.com/office/drawing/2014/main" id="{12E68353-44F6-FED1-4146-E650ABEB1914}"/>
              </a:ext>
            </a:extLst>
          </p:cNvPr>
          <p:cNvSpPr txBox="1"/>
          <p:nvPr/>
        </p:nvSpPr>
        <p:spPr>
          <a:xfrm>
            <a:off x="144439" y="539708"/>
            <a:ext cx="8855121" cy="523220"/>
          </a:xfrm>
          <a:prstGeom prst="rect">
            <a:avLst/>
          </a:prstGeom>
          <a:noFill/>
        </p:spPr>
        <p:txBody>
          <a:bodyPr wrap="square">
            <a:spAutoFit/>
          </a:bodyPr>
          <a:lstStyle/>
          <a:p>
            <a:r>
              <a:rPr lang="en-US" sz="1400" dirty="0"/>
              <a:t>DP solves OCP using the </a:t>
            </a:r>
            <a:r>
              <a:rPr lang="en-US" sz="1400" b="1" dirty="0"/>
              <a:t>principle of optimality </a:t>
            </a:r>
            <a:r>
              <a:rPr lang="en-US" sz="1400" dirty="0"/>
              <a:t>and the </a:t>
            </a:r>
            <a:r>
              <a:rPr lang="en-US" sz="1400" b="1" dirty="0"/>
              <a:t>Hamilton-Jacobi-Bellman </a:t>
            </a:r>
            <a:r>
              <a:rPr lang="en-US" sz="1400" dirty="0"/>
              <a:t>(HJB) equation. It </a:t>
            </a:r>
            <a:r>
              <a:rPr lang="en-US" sz="1400" b="0" i="0" dirty="0">
                <a:solidFill>
                  <a:srgbClr val="202122"/>
                </a:solidFill>
                <a:effectLst/>
                <a:latin typeface="Arial" panose="020B0604020202020204" pitchFamily="34" charset="0"/>
              </a:rPr>
              <a:t>simplifies a complicated problem by breaking it down into smaller sub-problems in a </a:t>
            </a:r>
            <a:r>
              <a:rPr lang="en-US" sz="1400" dirty="0">
                <a:latin typeface="Arial" panose="020B0604020202020204" pitchFamily="34" charset="0"/>
              </a:rPr>
              <a:t>recursive</a:t>
            </a:r>
            <a:r>
              <a:rPr lang="en-US" sz="1400" b="0" i="0" dirty="0">
                <a:solidFill>
                  <a:srgbClr val="202122"/>
                </a:solidFill>
                <a:effectLst/>
                <a:latin typeface="Arial" panose="020B0604020202020204" pitchFamily="34" charset="0"/>
              </a:rPr>
              <a:t> manner. </a:t>
            </a:r>
            <a:endParaRPr lang="en-US" sz="1400" dirty="0"/>
          </a:p>
        </p:txBody>
      </p:sp>
      <p:sp>
        <p:nvSpPr>
          <p:cNvPr id="6" name="TextBox 5">
            <a:extLst>
              <a:ext uri="{FF2B5EF4-FFF2-40B4-BE49-F238E27FC236}">
                <a16:creationId xmlns:a16="http://schemas.microsoft.com/office/drawing/2014/main" id="{70A77428-5DB0-635A-BC8D-1504EA3197AB}"/>
              </a:ext>
            </a:extLst>
          </p:cNvPr>
          <p:cNvSpPr txBox="1"/>
          <p:nvPr/>
        </p:nvSpPr>
        <p:spPr>
          <a:xfrm>
            <a:off x="153491" y="1061744"/>
            <a:ext cx="8789157" cy="738664"/>
          </a:xfrm>
          <a:prstGeom prst="rect">
            <a:avLst/>
          </a:prstGeom>
          <a:noFill/>
        </p:spPr>
        <p:txBody>
          <a:bodyPr wrap="square">
            <a:spAutoFit/>
          </a:bodyPr>
          <a:lstStyle/>
          <a:p>
            <a:r>
              <a:rPr lang="en-US" sz="1400" b="1" dirty="0"/>
              <a:t>Bellman’s Principle of Optimality: </a:t>
            </a:r>
            <a:r>
              <a:rPr lang="en-US" sz="1400" i="1" dirty="0"/>
              <a:t>"An optimal policy has the property that, regardless of the initial state and decision, the remaining decisions must constitute an optimal policy with respect to the state resulting from the first decision."</a:t>
            </a:r>
          </a:p>
        </p:txBody>
      </p:sp>
      <p:pic>
        <p:nvPicPr>
          <p:cNvPr id="10" name="Picture 9">
            <a:extLst>
              <a:ext uri="{FF2B5EF4-FFF2-40B4-BE49-F238E27FC236}">
                <a16:creationId xmlns:a16="http://schemas.microsoft.com/office/drawing/2014/main" id="{7FF2D1EF-42F5-BDA4-D668-DA07CEC8DD06}"/>
              </a:ext>
            </a:extLst>
          </p:cNvPr>
          <p:cNvPicPr>
            <a:picLocks noChangeAspect="1"/>
          </p:cNvPicPr>
          <p:nvPr/>
        </p:nvPicPr>
        <p:blipFill>
          <a:blip r:embed="rId2"/>
          <a:srcRect l="5806" t="51894"/>
          <a:stretch/>
        </p:blipFill>
        <p:spPr>
          <a:xfrm>
            <a:off x="120704" y="3976403"/>
            <a:ext cx="5268421" cy="980979"/>
          </a:xfrm>
          <a:prstGeom prst="rect">
            <a:avLst/>
          </a:prstGeom>
        </p:spPr>
      </p:pic>
      <p:sp>
        <p:nvSpPr>
          <p:cNvPr id="12" name="TextBox 11">
            <a:extLst>
              <a:ext uri="{FF2B5EF4-FFF2-40B4-BE49-F238E27FC236}">
                <a16:creationId xmlns:a16="http://schemas.microsoft.com/office/drawing/2014/main" id="{AC55CAE1-9300-8611-AF95-89E4E494828F}"/>
              </a:ext>
            </a:extLst>
          </p:cNvPr>
          <p:cNvSpPr txBox="1"/>
          <p:nvPr/>
        </p:nvSpPr>
        <p:spPr>
          <a:xfrm>
            <a:off x="118279" y="4889584"/>
            <a:ext cx="4572000" cy="253916"/>
          </a:xfrm>
          <a:prstGeom prst="rect">
            <a:avLst/>
          </a:prstGeom>
          <a:noFill/>
        </p:spPr>
        <p:txBody>
          <a:bodyPr wrap="square">
            <a:spAutoFit/>
          </a:bodyPr>
          <a:lstStyle/>
          <a:p>
            <a:r>
              <a:rPr lang="en-US" sz="1050" dirty="0">
                <a:hlinkClick r:id="rId3"/>
              </a:rPr>
              <a:t>https://en.wikipedia.org/wiki/Dynamic_programming</a:t>
            </a:r>
            <a:r>
              <a:rPr lang="en-US" sz="1050" dirty="0"/>
              <a:t> </a:t>
            </a:r>
          </a:p>
        </p:txBody>
      </p:sp>
      <p:sp>
        <p:nvSpPr>
          <p:cNvPr id="14" name="TextBox 13">
            <a:extLst>
              <a:ext uri="{FF2B5EF4-FFF2-40B4-BE49-F238E27FC236}">
                <a16:creationId xmlns:a16="http://schemas.microsoft.com/office/drawing/2014/main" id="{0C36E64A-9974-2B2A-9BEE-0B02485BF1CE}"/>
              </a:ext>
            </a:extLst>
          </p:cNvPr>
          <p:cNvSpPr txBox="1"/>
          <p:nvPr/>
        </p:nvSpPr>
        <p:spPr>
          <a:xfrm>
            <a:off x="3509749" y="4889584"/>
            <a:ext cx="6357582" cy="253916"/>
          </a:xfrm>
          <a:prstGeom prst="rect">
            <a:avLst/>
          </a:prstGeom>
          <a:noFill/>
        </p:spPr>
        <p:txBody>
          <a:bodyPr wrap="square">
            <a:spAutoFit/>
          </a:bodyPr>
          <a:lstStyle/>
          <a:p>
            <a:r>
              <a:rPr lang="en-US" sz="1050" dirty="0">
                <a:hlinkClick r:id="rId4"/>
              </a:rPr>
              <a:t>https://en.wikipedia.org/wiki/Hamilton%E2%80%93Jacobi%E2%80%93Bellman_equation</a:t>
            </a:r>
            <a:r>
              <a:rPr lang="en-US" sz="1050" dirty="0"/>
              <a:t> </a:t>
            </a:r>
          </a:p>
        </p:txBody>
      </p:sp>
      <p:pic>
        <p:nvPicPr>
          <p:cNvPr id="16" name="Picture 15">
            <a:extLst>
              <a:ext uri="{FF2B5EF4-FFF2-40B4-BE49-F238E27FC236}">
                <a16:creationId xmlns:a16="http://schemas.microsoft.com/office/drawing/2014/main" id="{D03F3138-1FA3-D630-2C9D-843D93C7A4A5}"/>
              </a:ext>
            </a:extLst>
          </p:cNvPr>
          <p:cNvPicPr>
            <a:picLocks noChangeAspect="1"/>
          </p:cNvPicPr>
          <p:nvPr/>
        </p:nvPicPr>
        <p:blipFill>
          <a:blip r:embed="rId5"/>
          <a:stretch>
            <a:fillRect/>
          </a:stretch>
        </p:blipFill>
        <p:spPr>
          <a:xfrm>
            <a:off x="5570966" y="1783307"/>
            <a:ext cx="3573034" cy="2725378"/>
          </a:xfrm>
          <a:prstGeom prst="rect">
            <a:avLst/>
          </a:prstGeom>
        </p:spPr>
      </p:pic>
      <p:pic>
        <p:nvPicPr>
          <p:cNvPr id="18" name="Picture 17">
            <a:extLst>
              <a:ext uri="{FF2B5EF4-FFF2-40B4-BE49-F238E27FC236}">
                <a16:creationId xmlns:a16="http://schemas.microsoft.com/office/drawing/2014/main" id="{62B6EE8A-E119-B7C7-FDE6-AF2F3EF35208}"/>
              </a:ext>
            </a:extLst>
          </p:cNvPr>
          <p:cNvPicPr>
            <a:picLocks noChangeAspect="1"/>
          </p:cNvPicPr>
          <p:nvPr/>
        </p:nvPicPr>
        <p:blipFill>
          <a:blip r:embed="rId6"/>
          <a:stretch>
            <a:fillRect/>
          </a:stretch>
        </p:blipFill>
        <p:spPr>
          <a:xfrm>
            <a:off x="5754848" y="3847172"/>
            <a:ext cx="1367643" cy="1042412"/>
          </a:xfrm>
          <a:prstGeom prst="rect">
            <a:avLst/>
          </a:prstGeom>
        </p:spPr>
      </p:pic>
      <p:sp>
        <p:nvSpPr>
          <p:cNvPr id="22" name="TextBox 21">
            <a:extLst>
              <a:ext uri="{FF2B5EF4-FFF2-40B4-BE49-F238E27FC236}">
                <a16:creationId xmlns:a16="http://schemas.microsoft.com/office/drawing/2014/main" id="{3C840A41-23AB-07FC-BD01-D47AD96B7C1B}"/>
              </a:ext>
            </a:extLst>
          </p:cNvPr>
          <p:cNvSpPr txBox="1"/>
          <p:nvPr/>
        </p:nvSpPr>
        <p:spPr>
          <a:xfrm>
            <a:off x="7368631" y="4425899"/>
            <a:ext cx="1609298" cy="415498"/>
          </a:xfrm>
          <a:prstGeom prst="rect">
            <a:avLst/>
          </a:prstGeom>
          <a:noFill/>
        </p:spPr>
        <p:txBody>
          <a:bodyPr wrap="square">
            <a:spAutoFit/>
          </a:bodyPr>
          <a:lstStyle/>
          <a:p>
            <a:r>
              <a:rPr lang="en-US" sz="1050" dirty="0">
                <a:latin typeface="orpheus-pro"/>
              </a:rPr>
              <a:t>Image created by: </a:t>
            </a:r>
          </a:p>
          <a:p>
            <a:r>
              <a:rPr lang="en-US" sz="1050" dirty="0">
                <a:latin typeface="orpheus-pro"/>
              </a:rPr>
              <a:t>Colin LaMont</a:t>
            </a:r>
            <a:endParaRPr lang="en-US" sz="1050" dirty="0"/>
          </a:p>
        </p:txBody>
      </p:sp>
      <p:pic>
        <p:nvPicPr>
          <p:cNvPr id="26" name="Picture 25">
            <a:extLst>
              <a:ext uri="{FF2B5EF4-FFF2-40B4-BE49-F238E27FC236}">
                <a16:creationId xmlns:a16="http://schemas.microsoft.com/office/drawing/2014/main" id="{5938D4E3-E07E-BF9A-36B6-B40E5C56EE0C}"/>
              </a:ext>
            </a:extLst>
          </p:cNvPr>
          <p:cNvPicPr>
            <a:picLocks noChangeAspect="1"/>
          </p:cNvPicPr>
          <p:nvPr/>
        </p:nvPicPr>
        <p:blipFill>
          <a:blip r:embed="rId7"/>
          <a:srcRect t="46566"/>
          <a:stretch/>
        </p:blipFill>
        <p:spPr>
          <a:xfrm>
            <a:off x="83731" y="2971330"/>
            <a:ext cx="5559692" cy="980980"/>
          </a:xfrm>
          <a:prstGeom prst="rect">
            <a:avLst/>
          </a:prstGeom>
        </p:spPr>
      </p:pic>
      <p:pic>
        <p:nvPicPr>
          <p:cNvPr id="30" name="Picture 29">
            <a:extLst>
              <a:ext uri="{FF2B5EF4-FFF2-40B4-BE49-F238E27FC236}">
                <a16:creationId xmlns:a16="http://schemas.microsoft.com/office/drawing/2014/main" id="{B129E196-4A5B-1544-F5F8-27CA040D11E6}"/>
              </a:ext>
            </a:extLst>
          </p:cNvPr>
          <p:cNvPicPr>
            <a:picLocks noChangeAspect="1"/>
          </p:cNvPicPr>
          <p:nvPr/>
        </p:nvPicPr>
        <p:blipFill>
          <a:blip r:embed="rId8"/>
          <a:stretch>
            <a:fillRect/>
          </a:stretch>
        </p:blipFill>
        <p:spPr>
          <a:xfrm>
            <a:off x="121694" y="1839792"/>
            <a:ext cx="4244353" cy="838391"/>
          </a:xfrm>
          <a:prstGeom prst="rect">
            <a:avLst/>
          </a:prstGeom>
        </p:spPr>
      </p:pic>
      <p:pic>
        <p:nvPicPr>
          <p:cNvPr id="32" name="Picture 31">
            <a:extLst>
              <a:ext uri="{FF2B5EF4-FFF2-40B4-BE49-F238E27FC236}">
                <a16:creationId xmlns:a16="http://schemas.microsoft.com/office/drawing/2014/main" id="{857CF753-A0DA-16FD-B11F-8DC6A4D6951C}"/>
              </a:ext>
            </a:extLst>
          </p:cNvPr>
          <p:cNvPicPr>
            <a:picLocks noChangeAspect="1"/>
          </p:cNvPicPr>
          <p:nvPr/>
        </p:nvPicPr>
        <p:blipFill>
          <a:blip r:embed="rId9"/>
          <a:stretch>
            <a:fillRect/>
          </a:stretch>
        </p:blipFill>
        <p:spPr>
          <a:xfrm>
            <a:off x="580810" y="2593598"/>
            <a:ext cx="1380866" cy="378625"/>
          </a:xfrm>
          <a:prstGeom prst="rect">
            <a:avLst/>
          </a:prstGeom>
        </p:spPr>
      </p:pic>
      <p:pic>
        <p:nvPicPr>
          <p:cNvPr id="34" name="Picture 33">
            <a:extLst>
              <a:ext uri="{FF2B5EF4-FFF2-40B4-BE49-F238E27FC236}">
                <a16:creationId xmlns:a16="http://schemas.microsoft.com/office/drawing/2014/main" id="{90429C81-06A0-F54B-FD8C-7E7B3ADD3913}"/>
              </a:ext>
            </a:extLst>
          </p:cNvPr>
          <p:cNvPicPr>
            <a:picLocks noChangeAspect="1"/>
          </p:cNvPicPr>
          <p:nvPr/>
        </p:nvPicPr>
        <p:blipFill>
          <a:blip r:embed="rId10"/>
          <a:srcRect r="9048" b="11758"/>
          <a:stretch/>
        </p:blipFill>
        <p:spPr>
          <a:xfrm>
            <a:off x="2076484" y="2673090"/>
            <a:ext cx="1356860" cy="201495"/>
          </a:xfrm>
          <a:prstGeom prst="rect">
            <a:avLst/>
          </a:prstGeom>
        </p:spPr>
      </p:pic>
    </p:spTree>
    <p:extLst>
      <p:ext uri="{BB962C8B-B14F-4D97-AF65-F5344CB8AC3E}">
        <p14:creationId xmlns:p14="http://schemas.microsoft.com/office/powerpoint/2010/main" val="259896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F4930-E18A-99CB-4016-9F85D1B51F6C}"/>
              </a:ext>
            </a:extLst>
          </p:cNvPr>
          <p:cNvSpPr>
            <a:spLocks noGrp="1"/>
          </p:cNvSpPr>
          <p:nvPr>
            <p:ph sz="quarter" idx="20"/>
          </p:nvPr>
        </p:nvSpPr>
        <p:spPr>
          <a:xfrm>
            <a:off x="343172" y="923109"/>
            <a:ext cx="8457656" cy="3853542"/>
          </a:xfrm>
        </p:spPr>
        <p:txBody>
          <a:bodyPr/>
          <a:lstStyle/>
          <a:p>
            <a:pPr lvl="0" fontAlgn="base"/>
            <a:r>
              <a:rPr lang="en-US" sz="1600" dirty="0"/>
              <a:t>Week 1: Introduction to Scientific Machine Learning (</a:t>
            </a:r>
            <a:r>
              <a:rPr lang="en-US" sz="1600" dirty="0" err="1"/>
              <a:t>SciML</a:t>
            </a:r>
            <a:r>
              <a:rPr lang="en-US" sz="1600" dirty="0"/>
              <a:t>)</a:t>
            </a:r>
          </a:p>
          <a:p>
            <a:pPr lvl="0" fontAlgn="base"/>
            <a:r>
              <a:rPr lang="en-US" sz="1600" dirty="0"/>
              <a:t>Week 2: Preliminaries and Introduction to differentiable programming </a:t>
            </a:r>
          </a:p>
          <a:p>
            <a:pPr lvl="0"/>
            <a:r>
              <a:rPr lang="en-US" sz="1600" dirty="0"/>
              <a:t>Week 3: Physics-informed neural networks (PINNs)</a:t>
            </a:r>
          </a:p>
          <a:p>
            <a:pPr lvl="0"/>
            <a:r>
              <a:rPr lang="en-US" sz="1600" dirty="0"/>
              <a:t>Week 4: Neural ordinary differential equations (NODEs)</a:t>
            </a:r>
          </a:p>
          <a:p>
            <a:pPr lvl="0" fontAlgn="base"/>
            <a:r>
              <a:rPr lang="en-US" sz="1600" dirty="0"/>
              <a:t>Week 5: Learning to optimize (L2O)</a:t>
            </a:r>
          </a:p>
          <a:p>
            <a:pPr fontAlgn="base"/>
            <a:r>
              <a:rPr lang="en-US" sz="1600" b="1" dirty="0"/>
              <a:t>Week 6: Optimal control preliminaries</a:t>
            </a:r>
          </a:p>
          <a:p>
            <a:pPr fontAlgn="base"/>
            <a:r>
              <a:rPr lang="en-US" sz="1600" dirty="0"/>
              <a:t>Week 7: Differentiable predictive control (DPC)</a:t>
            </a:r>
          </a:p>
          <a:p>
            <a:pPr fontAlgn="base"/>
            <a:r>
              <a:rPr lang="en-US" sz="1600" dirty="0"/>
              <a:t>Week 8: Neural differential equations with constraints</a:t>
            </a:r>
          </a:p>
          <a:p>
            <a:pPr lvl="0" fontAlgn="base"/>
            <a:r>
              <a:rPr lang="en-US" sz="1600" dirty="0"/>
              <a:t>Week 9: Feasibility restoration methods in L2O</a:t>
            </a:r>
          </a:p>
          <a:p>
            <a:pPr lvl="0" fontAlgn="base"/>
            <a:r>
              <a:rPr lang="en-US" sz="1600" dirty="0"/>
              <a:t>Week 10: Safety filters for learning-based control</a:t>
            </a:r>
          </a:p>
          <a:p>
            <a:pPr lvl="0" fontAlgn="base"/>
            <a:r>
              <a:rPr lang="en-US" sz="1600" dirty="0"/>
              <a:t>Week 11: Project evaluation with presentations</a:t>
            </a:r>
          </a:p>
          <a:p>
            <a:pPr fontAlgn="base"/>
            <a:r>
              <a:rPr lang="en-US" sz="1600" dirty="0"/>
              <a:t>Week 12: Project evaluation with presentations</a:t>
            </a:r>
          </a:p>
          <a:p>
            <a:pPr lvl="0" fontAlgn="base"/>
            <a:endParaRPr lang="en-US" sz="1600" dirty="0"/>
          </a:p>
          <a:p>
            <a:pPr>
              <a:spcBef>
                <a:spcPts val="0"/>
              </a:spcBef>
            </a:pPr>
            <a:endParaRPr lang="en-US" sz="1400" dirty="0"/>
          </a:p>
        </p:txBody>
      </p:sp>
      <p:sp>
        <p:nvSpPr>
          <p:cNvPr id="4" name="Title 2">
            <a:extLst>
              <a:ext uri="{FF2B5EF4-FFF2-40B4-BE49-F238E27FC236}">
                <a16:creationId xmlns:a16="http://schemas.microsoft.com/office/drawing/2014/main" id="{EFF5F8EB-F0F9-4704-65BC-A130FE9D9F1D}"/>
              </a:ext>
            </a:extLst>
          </p:cNvPr>
          <p:cNvSpPr>
            <a:spLocks noGrp="1"/>
          </p:cNvSpPr>
          <p:nvPr>
            <p:ph type="title"/>
          </p:nvPr>
        </p:nvSpPr>
        <p:spPr>
          <a:xfrm>
            <a:off x="1571896" y="169334"/>
            <a:ext cx="5607573" cy="507831"/>
          </a:xfrm>
        </p:spPr>
        <p:txBody>
          <a:bodyPr/>
          <a:lstStyle/>
          <a:p>
            <a:r>
              <a:rPr lang="en-US" sz="1875" dirty="0">
                <a:solidFill>
                  <a:schemeClr val="tx2"/>
                </a:solidFill>
              </a:rPr>
              <a:t>Course Syllabus</a:t>
            </a:r>
          </a:p>
        </p:txBody>
      </p:sp>
    </p:spTree>
    <p:extLst>
      <p:ext uri="{BB962C8B-B14F-4D97-AF65-F5344CB8AC3E}">
        <p14:creationId xmlns:p14="http://schemas.microsoft.com/office/powerpoint/2010/main" val="26489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226BA-DC3B-0799-5925-A28A5C0A548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EB045F9-B0EC-C0FB-E63B-01C01B47D515}"/>
              </a:ext>
            </a:extLst>
          </p:cNvPr>
          <p:cNvSpPr>
            <a:spLocks noGrp="1"/>
          </p:cNvSpPr>
          <p:nvPr>
            <p:ph type="title"/>
          </p:nvPr>
        </p:nvSpPr>
        <p:spPr>
          <a:xfrm>
            <a:off x="1571896" y="169334"/>
            <a:ext cx="5607573" cy="312887"/>
          </a:xfrm>
        </p:spPr>
        <p:txBody>
          <a:bodyPr/>
          <a:lstStyle/>
          <a:p>
            <a:r>
              <a:rPr lang="en-US" sz="1875" dirty="0">
                <a:solidFill>
                  <a:schemeClr val="tx2"/>
                </a:solidFill>
              </a:rPr>
              <a:t>Approximate Dynamic Programming (ADP)</a:t>
            </a:r>
          </a:p>
        </p:txBody>
      </p:sp>
      <p:sp>
        <p:nvSpPr>
          <p:cNvPr id="7" name="TextBox 6">
            <a:extLst>
              <a:ext uri="{FF2B5EF4-FFF2-40B4-BE49-F238E27FC236}">
                <a16:creationId xmlns:a16="http://schemas.microsoft.com/office/drawing/2014/main" id="{DCF37C8C-5175-8387-19AE-064BEFF34201}"/>
              </a:ext>
            </a:extLst>
          </p:cNvPr>
          <p:cNvSpPr txBox="1"/>
          <p:nvPr/>
        </p:nvSpPr>
        <p:spPr>
          <a:xfrm>
            <a:off x="31845" y="524766"/>
            <a:ext cx="9025719" cy="523220"/>
          </a:xfrm>
          <a:prstGeom prst="rect">
            <a:avLst/>
          </a:prstGeom>
          <a:noFill/>
        </p:spPr>
        <p:txBody>
          <a:bodyPr wrap="square">
            <a:spAutoFit/>
          </a:bodyPr>
          <a:lstStyle/>
          <a:p>
            <a:r>
              <a:rPr lang="en-US" sz="1400" dirty="0"/>
              <a:t>ADP</a:t>
            </a:r>
            <a:r>
              <a:rPr lang="en-US" sz="1400" b="1" dirty="0"/>
              <a:t> </a:t>
            </a:r>
            <a:r>
              <a:rPr lang="en-US" sz="1400" dirty="0"/>
              <a:t>is a method for solving DP problems when the state and action spaces are </a:t>
            </a:r>
            <a:r>
              <a:rPr lang="en-US" sz="1400" b="1" dirty="0"/>
              <a:t>too large </a:t>
            </a:r>
            <a:r>
              <a:rPr lang="en-US" sz="1400" dirty="0"/>
              <a:t>for exact computation of optimal value function. It uses </a:t>
            </a:r>
            <a:r>
              <a:rPr lang="en-US" sz="1400" b="1" dirty="0"/>
              <a:t>approximation techniques</a:t>
            </a:r>
            <a:r>
              <a:rPr lang="en-US" sz="1400" dirty="0"/>
              <a:t> to estimate </a:t>
            </a:r>
            <a:r>
              <a:rPr lang="en-US" sz="1400" b="1" dirty="0"/>
              <a:t>value functions</a:t>
            </a:r>
            <a:r>
              <a:rPr lang="en-US" sz="1400" dirty="0"/>
              <a:t> or </a:t>
            </a:r>
            <a:r>
              <a:rPr lang="en-US" sz="1400" b="1" dirty="0"/>
              <a:t>policies</a:t>
            </a:r>
            <a:r>
              <a:rPr lang="en-US" sz="1400" dirty="0"/>
              <a:t>.</a:t>
            </a:r>
          </a:p>
        </p:txBody>
      </p:sp>
      <p:sp>
        <p:nvSpPr>
          <p:cNvPr id="19" name="TextBox 18">
            <a:extLst>
              <a:ext uri="{FF2B5EF4-FFF2-40B4-BE49-F238E27FC236}">
                <a16:creationId xmlns:a16="http://schemas.microsoft.com/office/drawing/2014/main" id="{B134173B-F89E-720B-1B4F-B9A5F3CF976D}"/>
              </a:ext>
            </a:extLst>
          </p:cNvPr>
          <p:cNvSpPr txBox="1"/>
          <p:nvPr/>
        </p:nvSpPr>
        <p:spPr>
          <a:xfrm>
            <a:off x="118279" y="2256571"/>
            <a:ext cx="4244353" cy="492443"/>
          </a:xfrm>
          <a:prstGeom prst="rect">
            <a:avLst/>
          </a:prstGeom>
          <a:noFill/>
        </p:spPr>
        <p:txBody>
          <a:bodyPr wrap="square">
            <a:spAutoFit/>
          </a:bodyPr>
          <a:lstStyle/>
          <a:p>
            <a:r>
              <a:rPr lang="en-US" sz="1300" b="1" dirty="0"/>
              <a:t>Problem</a:t>
            </a:r>
            <a:r>
              <a:rPr lang="en-US" sz="1300" dirty="0"/>
              <a:t>: When the state space is large or continuous, storing and computing </a:t>
            </a:r>
            <a:r>
              <a:rPr lang="en-US" sz="1300" i="1" dirty="0" err="1">
                <a:latin typeface="Times New Roman" panose="02020603050405020304" pitchFamily="18" charset="0"/>
                <a:cs typeface="Times New Roman" panose="02020603050405020304" pitchFamily="18" charset="0"/>
              </a:rPr>
              <a:t>V</a:t>
            </a:r>
            <a:r>
              <a:rPr lang="en-US" sz="1300" i="1" baseline="-15000" dirty="0" err="1">
                <a:latin typeface="Times New Roman" panose="02020603050405020304" pitchFamily="18" charset="0"/>
                <a:cs typeface="Times New Roman" panose="02020603050405020304" pitchFamily="18" charset="0"/>
              </a:rPr>
              <a:t>k</a:t>
            </a:r>
            <a:r>
              <a:rPr lang="en-US" sz="1300" i="1" dirty="0">
                <a:latin typeface="Times New Roman" panose="02020603050405020304" pitchFamily="18" charset="0"/>
                <a:cs typeface="Times New Roman" panose="02020603050405020304" pitchFamily="18" charset="0"/>
              </a:rPr>
              <a:t>(x)</a:t>
            </a:r>
            <a:r>
              <a:rPr lang="en-US" sz="1300" i="1" dirty="0"/>
              <a:t> </a:t>
            </a:r>
            <a:r>
              <a:rPr lang="en-US" sz="1300" dirty="0"/>
              <a:t>exactly is expensive.</a:t>
            </a:r>
          </a:p>
        </p:txBody>
      </p:sp>
      <p:pic>
        <p:nvPicPr>
          <p:cNvPr id="22" name="Picture 21">
            <a:extLst>
              <a:ext uri="{FF2B5EF4-FFF2-40B4-BE49-F238E27FC236}">
                <a16:creationId xmlns:a16="http://schemas.microsoft.com/office/drawing/2014/main" id="{06E01D2B-5D01-78CF-100D-FB8903E70DF3}"/>
              </a:ext>
            </a:extLst>
          </p:cNvPr>
          <p:cNvPicPr>
            <a:picLocks noChangeAspect="1"/>
          </p:cNvPicPr>
          <p:nvPr/>
        </p:nvPicPr>
        <p:blipFill>
          <a:blip r:embed="rId2"/>
          <a:stretch>
            <a:fillRect/>
          </a:stretch>
        </p:blipFill>
        <p:spPr>
          <a:xfrm>
            <a:off x="123324" y="1098258"/>
            <a:ext cx="4244353" cy="838391"/>
          </a:xfrm>
          <a:prstGeom prst="rect">
            <a:avLst/>
          </a:prstGeom>
        </p:spPr>
      </p:pic>
      <p:pic>
        <p:nvPicPr>
          <p:cNvPr id="23" name="Picture 22">
            <a:extLst>
              <a:ext uri="{FF2B5EF4-FFF2-40B4-BE49-F238E27FC236}">
                <a16:creationId xmlns:a16="http://schemas.microsoft.com/office/drawing/2014/main" id="{58C98A72-4D67-D00B-7C23-B9F67790EAB4}"/>
              </a:ext>
            </a:extLst>
          </p:cNvPr>
          <p:cNvPicPr>
            <a:picLocks noChangeAspect="1"/>
          </p:cNvPicPr>
          <p:nvPr/>
        </p:nvPicPr>
        <p:blipFill>
          <a:blip r:embed="rId3"/>
          <a:stretch>
            <a:fillRect/>
          </a:stretch>
        </p:blipFill>
        <p:spPr>
          <a:xfrm>
            <a:off x="582440" y="1852064"/>
            <a:ext cx="1380866" cy="378625"/>
          </a:xfrm>
          <a:prstGeom prst="rect">
            <a:avLst/>
          </a:prstGeom>
        </p:spPr>
      </p:pic>
      <p:pic>
        <p:nvPicPr>
          <p:cNvPr id="24" name="Picture 23">
            <a:extLst>
              <a:ext uri="{FF2B5EF4-FFF2-40B4-BE49-F238E27FC236}">
                <a16:creationId xmlns:a16="http://schemas.microsoft.com/office/drawing/2014/main" id="{2F6F2F78-8DCE-3493-14C6-3990C3AA364C}"/>
              </a:ext>
            </a:extLst>
          </p:cNvPr>
          <p:cNvPicPr>
            <a:picLocks noChangeAspect="1"/>
          </p:cNvPicPr>
          <p:nvPr/>
        </p:nvPicPr>
        <p:blipFill>
          <a:blip r:embed="rId4"/>
          <a:srcRect r="9048" b="11758"/>
          <a:stretch/>
        </p:blipFill>
        <p:spPr>
          <a:xfrm>
            <a:off x="2078114" y="1931556"/>
            <a:ext cx="1356860" cy="201495"/>
          </a:xfrm>
          <a:prstGeom prst="rect">
            <a:avLst/>
          </a:prstGeom>
        </p:spPr>
      </p:pic>
      <p:pic>
        <p:nvPicPr>
          <p:cNvPr id="26" name="Picture 25">
            <a:extLst>
              <a:ext uri="{FF2B5EF4-FFF2-40B4-BE49-F238E27FC236}">
                <a16:creationId xmlns:a16="http://schemas.microsoft.com/office/drawing/2014/main" id="{7923ED24-8BEA-2F44-8242-0D0F6E1E5A64}"/>
              </a:ext>
            </a:extLst>
          </p:cNvPr>
          <p:cNvPicPr>
            <a:picLocks noChangeAspect="1"/>
          </p:cNvPicPr>
          <p:nvPr/>
        </p:nvPicPr>
        <p:blipFill>
          <a:blip r:embed="rId5"/>
          <a:srcRect t="34002"/>
          <a:stretch/>
        </p:blipFill>
        <p:spPr>
          <a:xfrm>
            <a:off x="83609" y="3238410"/>
            <a:ext cx="3862566" cy="632995"/>
          </a:xfrm>
          <a:prstGeom prst="rect">
            <a:avLst/>
          </a:prstGeom>
        </p:spPr>
      </p:pic>
      <p:pic>
        <p:nvPicPr>
          <p:cNvPr id="28" name="Picture 27">
            <a:extLst>
              <a:ext uri="{FF2B5EF4-FFF2-40B4-BE49-F238E27FC236}">
                <a16:creationId xmlns:a16="http://schemas.microsoft.com/office/drawing/2014/main" id="{F803CDFA-A371-5B35-D0A9-7BCE1D4C6FF6}"/>
              </a:ext>
            </a:extLst>
          </p:cNvPr>
          <p:cNvPicPr>
            <a:picLocks noChangeAspect="1"/>
          </p:cNvPicPr>
          <p:nvPr/>
        </p:nvPicPr>
        <p:blipFill>
          <a:blip r:embed="rId6"/>
          <a:stretch>
            <a:fillRect/>
          </a:stretch>
        </p:blipFill>
        <p:spPr>
          <a:xfrm>
            <a:off x="164267" y="3870001"/>
            <a:ext cx="3531544" cy="227410"/>
          </a:xfrm>
          <a:prstGeom prst="rect">
            <a:avLst/>
          </a:prstGeom>
        </p:spPr>
      </p:pic>
      <p:pic>
        <p:nvPicPr>
          <p:cNvPr id="30" name="Picture 29">
            <a:extLst>
              <a:ext uri="{FF2B5EF4-FFF2-40B4-BE49-F238E27FC236}">
                <a16:creationId xmlns:a16="http://schemas.microsoft.com/office/drawing/2014/main" id="{DC3E7C47-A6DF-0BDD-A03A-934D5281FF45}"/>
              </a:ext>
            </a:extLst>
          </p:cNvPr>
          <p:cNvPicPr>
            <a:picLocks noChangeAspect="1"/>
          </p:cNvPicPr>
          <p:nvPr/>
        </p:nvPicPr>
        <p:blipFill>
          <a:blip r:embed="rId7"/>
          <a:stretch>
            <a:fillRect/>
          </a:stretch>
        </p:blipFill>
        <p:spPr>
          <a:xfrm>
            <a:off x="4932921" y="2883832"/>
            <a:ext cx="3949538" cy="330186"/>
          </a:xfrm>
          <a:prstGeom prst="rect">
            <a:avLst/>
          </a:prstGeom>
        </p:spPr>
      </p:pic>
      <p:sp>
        <p:nvSpPr>
          <p:cNvPr id="34" name="TextBox 33">
            <a:extLst>
              <a:ext uri="{FF2B5EF4-FFF2-40B4-BE49-F238E27FC236}">
                <a16:creationId xmlns:a16="http://schemas.microsoft.com/office/drawing/2014/main" id="{4F3A9491-449C-EF20-8E52-2E311C2A781A}"/>
              </a:ext>
            </a:extLst>
          </p:cNvPr>
          <p:cNvSpPr txBox="1"/>
          <p:nvPr/>
        </p:nvSpPr>
        <p:spPr>
          <a:xfrm>
            <a:off x="83609" y="4273336"/>
            <a:ext cx="4572000" cy="492443"/>
          </a:xfrm>
          <a:prstGeom prst="rect">
            <a:avLst/>
          </a:prstGeom>
          <a:noFill/>
        </p:spPr>
        <p:txBody>
          <a:bodyPr wrap="square">
            <a:spAutoFit/>
          </a:bodyPr>
          <a:lstStyle/>
          <a:p>
            <a:r>
              <a:rPr lang="en-US" sz="1300" b="1" dirty="0"/>
              <a:t>Key Idea</a:t>
            </a:r>
            <a:r>
              <a:rPr lang="en-US" sz="1300" dirty="0"/>
              <a:t>: Instead of storing the entire value function, learn an approximation that generalizes across states.</a:t>
            </a:r>
          </a:p>
        </p:txBody>
      </p:sp>
      <p:pic>
        <p:nvPicPr>
          <p:cNvPr id="36" name="Picture 35">
            <a:extLst>
              <a:ext uri="{FF2B5EF4-FFF2-40B4-BE49-F238E27FC236}">
                <a16:creationId xmlns:a16="http://schemas.microsoft.com/office/drawing/2014/main" id="{84B3C919-1B86-A660-AE0A-6CFDCF2C65FA}"/>
              </a:ext>
            </a:extLst>
          </p:cNvPr>
          <p:cNvPicPr>
            <a:picLocks noChangeAspect="1"/>
          </p:cNvPicPr>
          <p:nvPr/>
        </p:nvPicPr>
        <p:blipFill>
          <a:blip r:embed="rId8"/>
          <a:srcRect r="31782" b="47875"/>
          <a:stretch/>
        </p:blipFill>
        <p:spPr>
          <a:xfrm>
            <a:off x="4641025" y="1198950"/>
            <a:ext cx="3321643" cy="894998"/>
          </a:xfrm>
          <a:prstGeom prst="rect">
            <a:avLst/>
          </a:prstGeom>
        </p:spPr>
      </p:pic>
      <p:pic>
        <p:nvPicPr>
          <p:cNvPr id="37" name="Picture 36">
            <a:extLst>
              <a:ext uri="{FF2B5EF4-FFF2-40B4-BE49-F238E27FC236}">
                <a16:creationId xmlns:a16="http://schemas.microsoft.com/office/drawing/2014/main" id="{88DD6180-D2CE-FB4A-AC87-280AFD920FB8}"/>
              </a:ext>
            </a:extLst>
          </p:cNvPr>
          <p:cNvPicPr>
            <a:picLocks noChangeAspect="1"/>
          </p:cNvPicPr>
          <p:nvPr/>
        </p:nvPicPr>
        <p:blipFill>
          <a:blip r:embed="rId8"/>
          <a:srcRect l="36240" t="57712" b="20547"/>
          <a:stretch/>
        </p:blipFill>
        <p:spPr>
          <a:xfrm>
            <a:off x="4925172" y="2135115"/>
            <a:ext cx="3130065" cy="376367"/>
          </a:xfrm>
          <a:prstGeom prst="rect">
            <a:avLst/>
          </a:prstGeom>
        </p:spPr>
      </p:pic>
      <p:pic>
        <p:nvPicPr>
          <p:cNvPr id="38" name="Picture 37">
            <a:extLst>
              <a:ext uri="{FF2B5EF4-FFF2-40B4-BE49-F238E27FC236}">
                <a16:creationId xmlns:a16="http://schemas.microsoft.com/office/drawing/2014/main" id="{BDA265DB-FDE6-85E5-5FA3-90EF5E1B8862}"/>
              </a:ext>
            </a:extLst>
          </p:cNvPr>
          <p:cNvPicPr>
            <a:picLocks noChangeAspect="1"/>
          </p:cNvPicPr>
          <p:nvPr/>
        </p:nvPicPr>
        <p:blipFill>
          <a:blip r:embed="rId8"/>
          <a:srcRect l="2707" t="81578" r="8421" b="5093"/>
          <a:stretch/>
        </p:blipFill>
        <p:spPr>
          <a:xfrm>
            <a:off x="4757817" y="2559857"/>
            <a:ext cx="4299747" cy="227409"/>
          </a:xfrm>
          <a:prstGeom prst="rect">
            <a:avLst/>
          </a:prstGeom>
        </p:spPr>
      </p:pic>
      <p:pic>
        <p:nvPicPr>
          <p:cNvPr id="40" name="Picture 39">
            <a:extLst>
              <a:ext uri="{FF2B5EF4-FFF2-40B4-BE49-F238E27FC236}">
                <a16:creationId xmlns:a16="http://schemas.microsoft.com/office/drawing/2014/main" id="{F9CA9977-4AA2-B9DB-B3C3-AAAE4450CC90}"/>
              </a:ext>
            </a:extLst>
          </p:cNvPr>
          <p:cNvPicPr>
            <a:picLocks noChangeAspect="1"/>
          </p:cNvPicPr>
          <p:nvPr/>
        </p:nvPicPr>
        <p:blipFill>
          <a:blip r:embed="rId9"/>
          <a:srcRect r="29792" b="35151"/>
          <a:stretch/>
        </p:blipFill>
        <p:spPr>
          <a:xfrm>
            <a:off x="4749423" y="3514510"/>
            <a:ext cx="3400173" cy="832408"/>
          </a:xfrm>
          <a:prstGeom prst="rect">
            <a:avLst/>
          </a:prstGeom>
        </p:spPr>
      </p:pic>
      <p:pic>
        <p:nvPicPr>
          <p:cNvPr id="41" name="Picture 40">
            <a:extLst>
              <a:ext uri="{FF2B5EF4-FFF2-40B4-BE49-F238E27FC236}">
                <a16:creationId xmlns:a16="http://schemas.microsoft.com/office/drawing/2014/main" id="{0F5B4B4A-5899-5476-7437-86F50ACE04D4}"/>
              </a:ext>
            </a:extLst>
          </p:cNvPr>
          <p:cNvPicPr>
            <a:picLocks noChangeAspect="1"/>
          </p:cNvPicPr>
          <p:nvPr/>
        </p:nvPicPr>
        <p:blipFill>
          <a:blip r:embed="rId9"/>
          <a:srcRect l="32005" t="73653" r="1403" b="-864"/>
          <a:stretch/>
        </p:blipFill>
        <p:spPr>
          <a:xfrm>
            <a:off x="5054452" y="4374696"/>
            <a:ext cx="3525443" cy="381801"/>
          </a:xfrm>
          <a:prstGeom prst="rect">
            <a:avLst/>
          </a:prstGeom>
        </p:spPr>
      </p:pic>
      <p:sp>
        <p:nvSpPr>
          <p:cNvPr id="43" name="TextBox 42">
            <a:extLst>
              <a:ext uri="{FF2B5EF4-FFF2-40B4-BE49-F238E27FC236}">
                <a16:creationId xmlns:a16="http://schemas.microsoft.com/office/drawing/2014/main" id="{26B23874-094C-0973-5A1D-B81C461EF513}"/>
              </a:ext>
            </a:extLst>
          </p:cNvPr>
          <p:cNvSpPr txBox="1"/>
          <p:nvPr/>
        </p:nvSpPr>
        <p:spPr>
          <a:xfrm>
            <a:off x="5054452" y="4897925"/>
            <a:ext cx="4572000" cy="253916"/>
          </a:xfrm>
          <a:prstGeom prst="rect">
            <a:avLst/>
          </a:prstGeom>
          <a:noFill/>
        </p:spPr>
        <p:txBody>
          <a:bodyPr wrap="square">
            <a:spAutoFit/>
          </a:bodyPr>
          <a:lstStyle/>
          <a:p>
            <a:r>
              <a:rPr lang="en-US" sz="1050" dirty="0">
                <a:hlinkClick r:id="rId10"/>
              </a:rPr>
              <a:t>https://en.wikipedia.org/wiki/Reinforcement_learning</a:t>
            </a:r>
            <a:r>
              <a:rPr lang="en-US" sz="1050" dirty="0"/>
              <a:t> </a:t>
            </a:r>
          </a:p>
        </p:txBody>
      </p:sp>
      <p:sp>
        <p:nvSpPr>
          <p:cNvPr id="44" name="TextBox 43">
            <a:extLst>
              <a:ext uri="{FF2B5EF4-FFF2-40B4-BE49-F238E27FC236}">
                <a16:creationId xmlns:a16="http://schemas.microsoft.com/office/drawing/2014/main" id="{A6D1BE23-BE6C-8235-5DD6-2C79A3527F74}"/>
              </a:ext>
            </a:extLst>
          </p:cNvPr>
          <p:cNvSpPr txBox="1"/>
          <p:nvPr/>
        </p:nvSpPr>
        <p:spPr>
          <a:xfrm>
            <a:off x="118279" y="4889584"/>
            <a:ext cx="4572000" cy="253916"/>
          </a:xfrm>
          <a:prstGeom prst="rect">
            <a:avLst/>
          </a:prstGeom>
          <a:noFill/>
        </p:spPr>
        <p:txBody>
          <a:bodyPr wrap="square">
            <a:spAutoFit/>
          </a:bodyPr>
          <a:lstStyle/>
          <a:p>
            <a:r>
              <a:rPr lang="en-US" sz="1050" dirty="0">
                <a:hlinkClick r:id="rId11"/>
              </a:rPr>
              <a:t>https://en.wikipedia.org/wiki/Dynamic_programming</a:t>
            </a:r>
            <a:r>
              <a:rPr lang="en-US" sz="1050" dirty="0"/>
              <a:t> </a:t>
            </a:r>
          </a:p>
        </p:txBody>
      </p:sp>
      <p:pic>
        <p:nvPicPr>
          <p:cNvPr id="46" name="Picture 45">
            <a:extLst>
              <a:ext uri="{FF2B5EF4-FFF2-40B4-BE49-F238E27FC236}">
                <a16:creationId xmlns:a16="http://schemas.microsoft.com/office/drawing/2014/main" id="{369D047D-E92D-7D61-9E29-3CD09F99ACE5}"/>
              </a:ext>
            </a:extLst>
          </p:cNvPr>
          <p:cNvPicPr>
            <a:picLocks noChangeAspect="1"/>
          </p:cNvPicPr>
          <p:nvPr/>
        </p:nvPicPr>
        <p:blipFill>
          <a:blip r:embed="rId12"/>
          <a:stretch>
            <a:fillRect/>
          </a:stretch>
        </p:blipFill>
        <p:spPr>
          <a:xfrm>
            <a:off x="118279" y="2883832"/>
            <a:ext cx="2311519" cy="285765"/>
          </a:xfrm>
          <a:prstGeom prst="rect">
            <a:avLst/>
          </a:prstGeom>
        </p:spPr>
      </p:pic>
    </p:spTree>
    <p:extLst>
      <p:ext uri="{BB962C8B-B14F-4D97-AF65-F5344CB8AC3E}">
        <p14:creationId xmlns:p14="http://schemas.microsoft.com/office/powerpoint/2010/main" val="42847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C27B3-DD3D-364A-2AB4-E71BF6F6174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1C70E90B-2DB8-055C-40F9-86B6B3A6A06F}"/>
              </a:ext>
            </a:extLst>
          </p:cNvPr>
          <p:cNvSpPr>
            <a:spLocks noGrp="1"/>
          </p:cNvSpPr>
          <p:nvPr>
            <p:ph type="title"/>
          </p:nvPr>
        </p:nvSpPr>
        <p:spPr>
          <a:xfrm>
            <a:off x="2390503" y="169334"/>
            <a:ext cx="4788966" cy="314575"/>
          </a:xfrm>
        </p:spPr>
        <p:txBody>
          <a:bodyPr/>
          <a:lstStyle/>
          <a:p>
            <a:r>
              <a:rPr lang="en-US" sz="2000" dirty="0">
                <a:solidFill>
                  <a:schemeClr val="tx2"/>
                </a:solidFill>
              </a:rPr>
              <a:t>Reinforcement Learning (RL)</a:t>
            </a:r>
          </a:p>
        </p:txBody>
      </p:sp>
      <p:sp>
        <p:nvSpPr>
          <p:cNvPr id="6" name="TextBox 5">
            <a:extLst>
              <a:ext uri="{FF2B5EF4-FFF2-40B4-BE49-F238E27FC236}">
                <a16:creationId xmlns:a16="http://schemas.microsoft.com/office/drawing/2014/main" id="{918B98C8-F729-9057-40AE-E144B74BF980}"/>
              </a:ext>
            </a:extLst>
          </p:cNvPr>
          <p:cNvSpPr txBox="1"/>
          <p:nvPr/>
        </p:nvSpPr>
        <p:spPr>
          <a:xfrm>
            <a:off x="162408" y="543371"/>
            <a:ext cx="8925635" cy="954107"/>
          </a:xfrm>
          <a:prstGeom prst="rect">
            <a:avLst/>
          </a:prstGeom>
          <a:noFill/>
        </p:spPr>
        <p:txBody>
          <a:bodyPr wrap="square">
            <a:spAutoFit/>
          </a:bodyPr>
          <a:lstStyle/>
          <a:p>
            <a:r>
              <a:rPr lang="en-US" sz="1400" dirty="0"/>
              <a:t>RL</a:t>
            </a:r>
            <a:r>
              <a:rPr lang="en-US" sz="1400" b="1" dirty="0"/>
              <a:t> </a:t>
            </a:r>
            <a:r>
              <a:rPr lang="en-US" sz="1400" dirty="0"/>
              <a:t>is a </a:t>
            </a:r>
            <a:r>
              <a:rPr lang="en-US" sz="1400" b="1" dirty="0"/>
              <a:t>data-driven decision-making framework</a:t>
            </a:r>
            <a:r>
              <a:rPr lang="en-US" sz="1400" dirty="0"/>
              <a:t> where an agent interacts with an environment to learn an optimal policy that maximizes rewards over </a:t>
            </a:r>
            <a:r>
              <a:rPr lang="en-US" sz="1400" b="1" dirty="0"/>
              <a:t>infinite-horizon</a:t>
            </a:r>
            <a:r>
              <a:rPr lang="en-US" sz="1400" dirty="0"/>
              <a:t>. Most modern </a:t>
            </a:r>
            <a:r>
              <a:rPr lang="en-US" sz="1400" b="1" dirty="0"/>
              <a:t>policy-gradient methods</a:t>
            </a:r>
            <a:r>
              <a:rPr lang="en-US" sz="1400" dirty="0"/>
              <a:t> (actor–critic, PPO, TRPO, DDPG, TD3, offline RL) </a:t>
            </a:r>
            <a:r>
              <a:rPr lang="en-US" sz="1400" b="1" dirty="0"/>
              <a:t>learn a critic </a:t>
            </a:r>
            <a:r>
              <a:rPr lang="en-US" sz="1400" dirty="0"/>
              <a:t>and use it to </a:t>
            </a:r>
            <a:r>
              <a:rPr lang="en-US" sz="1400" b="1" dirty="0"/>
              <a:t>update the actor (policy)</a:t>
            </a:r>
            <a:r>
              <a:rPr lang="en-US" sz="1400" dirty="0"/>
              <a:t>. </a:t>
            </a:r>
          </a:p>
          <a:p>
            <a:endParaRPr lang="en-US" sz="1400" dirty="0"/>
          </a:p>
        </p:txBody>
      </p:sp>
      <p:sp>
        <p:nvSpPr>
          <p:cNvPr id="3" name="TextBox 2">
            <a:extLst>
              <a:ext uri="{FF2B5EF4-FFF2-40B4-BE49-F238E27FC236}">
                <a16:creationId xmlns:a16="http://schemas.microsoft.com/office/drawing/2014/main" id="{5B6BA7A1-0CE4-1145-6598-8512BE69E745}"/>
              </a:ext>
            </a:extLst>
          </p:cNvPr>
          <p:cNvSpPr txBox="1"/>
          <p:nvPr/>
        </p:nvSpPr>
        <p:spPr>
          <a:xfrm>
            <a:off x="2971759" y="4885209"/>
            <a:ext cx="5812971" cy="230832"/>
          </a:xfrm>
          <a:prstGeom prst="rect">
            <a:avLst/>
          </a:prstGeom>
          <a:noFill/>
        </p:spPr>
        <p:txBody>
          <a:bodyPr wrap="square">
            <a:spAutoFit/>
          </a:bodyPr>
          <a:lstStyle/>
          <a:p>
            <a:r>
              <a:rPr lang="en-US" sz="900" dirty="0"/>
              <a:t>Richard S. Sutton and Andrew G. Barto, Reinforcement Learning: An Introduction, </a:t>
            </a:r>
            <a:r>
              <a:rPr lang="de-DE" sz="900" dirty="0"/>
              <a:t>MIT Press, 2nd </a:t>
            </a:r>
            <a:r>
              <a:rPr lang="de-DE" sz="900" dirty="0" err="1"/>
              <a:t>ed</a:t>
            </a:r>
            <a:r>
              <a:rPr lang="de-DE" sz="900" dirty="0"/>
              <a:t>., 2018</a:t>
            </a:r>
            <a:endParaRPr lang="en-US" sz="900" dirty="0"/>
          </a:p>
        </p:txBody>
      </p:sp>
      <p:sp>
        <p:nvSpPr>
          <p:cNvPr id="8" name="TextBox 7">
            <a:extLst>
              <a:ext uri="{FF2B5EF4-FFF2-40B4-BE49-F238E27FC236}">
                <a16:creationId xmlns:a16="http://schemas.microsoft.com/office/drawing/2014/main" id="{3850FE22-CCE7-C53B-9850-8C67324A9B81}"/>
              </a:ext>
            </a:extLst>
          </p:cNvPr>
          <p:cNvSpPr txBox="1"/>
          <p:nvPr/>
        </p:nvSpPr>
        <p:spPr>
          <a:xfrm>
            <a:off x="3244969" y="1360644"/>
            <a:ext cx="2228096" cy="292388"/>
          </a:xfrm>
          <a:prstGeom prst="rect">
            <a:avLst/>
          </a:prstGeom>
          <a:noFill/>
        </p:spPr>
        <p:txBody>
          <a:bodyPr wrap="square">
            <a:spAutoFit/>
          </a:bodyPr>
          <a:lstStyle/>
          <a:p>
            <a:r>
              <a:rPr lang="en-US" sz="1300" dirty="0"/>
              <a:t>2, </a:t>
            </a:r>
            <a:r>
              <a:rPr lang="en-US" sz="1300" b="1" dirty="0"/>
              <a:t>Critic Update:</a:t>
            </a:r>
            <a:endParaRPr lang="en-US" sz="1300" dirty="0"/>
          </a:p>
        </p:txBody>
      </p:sp>
      <p:sp>
        <p:nvSpPr>
          <p:cNvPr id="9" name="TextBox 8">
            <a:extLst>
              <a:ext uri="{FF2B5EF4-FFF2-40B4-BE49-F238E27FC236}">
                <a16:creationId xmlns:a16="http://schemas.microsoft.com/office/drawing/2014/main" id="{F552F938-1B64-E8C8-7D6E-C5071742891C}"/>
              </a:ext>
            </a:extLst>
          </p:cNvPr>
          <p:cNvSpPr txBox="1"/>
          <p:nvPr/>
        </p:nvSpPr>
        <p:spPr>
          <a:xfrm>
            <a:off x="97092" y="1360644"/>
            <a:ext cx="3350525" cy="292388"/>
          </a:xfrm>
          <a:prstGeom prst="rect">
            <a:avLst/>
          </a:prstGeom>
          <a:noFill/>
        </p:spPr>
        <p:txBody>
          <a:bodyPr wrap="square">
            <a:spAutoFit/>
          </a:bodyPr>
          <a:lstStyle/>
          <a:p>
            <a:r>
              <a:rPr lang="en-US" sz="1300" dirty="0"/>
              <a:t>1, </a:t>
            </a:r>
            <a:r>
              <a:rPr lang="en-US" sz="1300" b="1" dirty="0"/>
              <a:t>Data collection </a:t>
            </a:r>
            <a:r>
              <a:rPr lang="en-US" sz="1300" dirty="0"/>
              <a:t>via sampling:</a:t>
            </a:r>
          </a:p>
        </p:txBody>
      </p:sp>
      <p:sp>
        <p:nvSpPr>
          <p:cNvPr id="18" name="TextBox 17">
            <a:extLst>
              <a:ext uri="{FF2B5EF4-FFF2-40B4-BE49-F238E27FC236}">
                <a16:creationId xmlns:a16="http://schemas.microsoft.com/office/drawing/2014/main" id="{CB0D11DF-0213-F749-FE03-A2AD3E6A53F6}"/>
              </a:ext>
            </a:extLst>
          </p:cNvPr>
          <p:cNvSpPr txBox="1"/>
          <p:nvPr/>
        </p:nvSpPr>
        <p:spPr>
          <a:xfrm>
            <a:off x="162408" y="3097039"/>
            <a:ext cx="3927881" cy="292388"/>
          </a:xfrm>
          <a:prstGeom prst="rect">
            <a:avLst/>
          </a:prstGeom>
          <a:noFill/>
        </p:spPr>
        <p:txBody>
          <a:bodyPr wrap="square">
            <a:spAutoFit/>
          </a:bodyPr>
          <a:lstStyle/>
          <a:p>
            <a:r>
              <a:rPr lang="en-US" sz="1300" dirty="0"/>
              <a:t>3, </a:t>
            </a:r>
            <a:r>
              <a:rPr lang="en-US" sz="1300" b="1" dirty="0"/>
              <a:t>Actor update </a:t>
            </a:r>
            <a:r>
              <a:rPr lang="en-US" sz="1300" dirty="0"/>
              <a:t>via deterministic policy gradient:</a:t>
            </a:r>
          </a:p>
        </p:txBody>
      </p:sp>
      <p:sp>
        <p:nvSpPr>
          <p:cNvPr id="32" name="TextBox 31">
            <a:extLst>
              <a:ext uri="{FF2B5EF4-FFF2-40B4-BE49-F238E27FC236}">
                <a16:creationId xmlns:a16="http://schemas.microsoft.com/office/drawing/2014/main" id="{DE0D823E-7BD5-C716-4BD8-17883B1D5B52}"/>
              </a:ext>
            </a:extLst>
          </p:cNvPr>
          <p:cNvSpPr txBox="1"/>
          <p:nvPr/>
        </p:nvSpPr>
        <p:spPr>
          <a:xfrm>
            <a:off x="3310263" y="2153591"/>
            <a:ext cx="2308302" cy="292388"/>
          </a:xfrm>
          <a:prstGeom prst="rect">
            <a:avLst/>
          </a:prstGeom>
          <a:noFill/>
        </p:spPr>
        <p:txBody>
          <a:bodyPr wrap="square">
            <a:spAutoFit/>
          </a:bodyPr>
          <a:lstStyle/>
          <a:p>
            <a:r>
              <a:rPr lang="en-US" sz="1300" dirty="0"/>
              <a:t>Bellman target</a:t>
            </a:r>
          </a:p>
        </p:txBody>
      </p:sp>
      <p:sp>
        <p:nvSpPr>
          <p:cNvPr id="33" name="TextBox 32">
            <a:extLst>
              <a:ext uri="{FF2B5EF4-FFF2-40B4-BE49-F238E27FC236}">
                <a16:creationId xmlns:a16="http://schemas.microsoft.com/office/drawing/2014/main" id="{B7292467-3161-40C6-C0CF-636A231E9576}"/>
              </a:ext>
            </a:extLst>
          </p:cNvPr>
          <p:cNvSpPr txBox="1"/>
          <p:nvPr/>
        </p:nvSpPr>
        <p:spPr>
          <a:xfrm>
            <a:off x="3310263" y="2666646"/>
            <a:ext cx="2308302" cy="292388"/>
          </a:xfrm>
          <a:prstGeom prst="rect">
            <a:avLst/>
          </a:prstGeom>
          <a:noFill/>
        </p:spPr>
        <p:txBody>
          <a:bodyPr wrap="square">
            <a:spAutoFit/>
          </a:bodyPr>
          <a:lstStyle/>
          <a:p>
            <a:r>
              <a:rPr lang="en-US" sz="1300" dirty="0"/>
              <a:t>Critic loss function</a:t>
            </a:r>
          </a:p>
        </p:txBody>
      </p:sp>
      <p:pic>
        <p:nvPicPr>
          <p:cNvPr id="37" name="Picture 36">
            <a:extLst>
              <a:ext uri="{FF2B5EF4-FFF2-40B4-BE49-F238E27FC236}">
                <a16:creationId xmlns:a16="http://schemas.microsoft.com/office/drawing/2014/main" id="{E8358009-7EA3-0230-0356-3CC7DFFE07C6}"/>
              </a:ext>
            </a:extLst>
          </p:cNvPr>
          <p:cNvPicPr>
            <a:picLocks noChangeAspect="1"/>
          </p:cNvPicPr>
          <p:nvPr/>
        </p:nvPicPr>
        <p:blipFill>
          <a:blip r:embed="rId2"/>
          <a:srcRect l="26587" t="65105" r="22613" b="13136"/>
          <a:stretch>
            <a:fillRect/>
          </a:stretch>
        </p:blipFill>
        <p:spPr>
          <a:xfrm>
            <a:off x="5236944" y="1401634"/>
            <a:ext cx="3584402" cy="669921"/>
          </a:xfrm>
          <a:prstGeom prst="rect">
            <a:avLst/>
          </a:prstGeom>
        </p:spPr>
      </p:pic>
      <p:pic>
        <p:nvPicPr>
          <p:cNvPr id="39" name="Picture 38">
            <a:extLst>
              <a:ext uri="{FF2B5EF4-FFF2-40B4-BE49-F238E27FC236}">
                <a16:creationId xmlns:a16="http://schemas.microsoft.com/office/drawing/2014/main" id="{6A04DC6B-A9EE-BC12-7F87-C29A83B86F0D}"/>
              </a:ext>
            </a:extLst>
          </p:cNvPr>
          <p:cNvPicPr>
            <a:picLocks noChangeAspect="1"/>
          </p:cNvPicPr>
          <p:nvPr/>
        </p:nvPicPr>
        <p:blipFill>
          <a:blip r:embed="rId3"/>
          <a:stretch>
            <a:fillRect/>
          </a:stretch>
        </p:blipFill>
        <p:spPr>
          <a:xfrm>
            <a:off x="485658" y="1795434"/>
            <a:ext cx="1838256" cy="1093016"/>
          </a:xfrm>
          <a:prstGeom prst="rect">
            <a:avLst/>
          </a:prstGeom>
        </p:spPr>
      </p:pic>
      <p:pic>
        <p:nvPicPr>
          <p:cNvPr id="41" name="Picture 40">
            <a:extLst>
              <a:ext uri="{FF2B5EF4-FFF2-40B4-BE49-F238E27FC236}">
                <a16:creationId xmlns:a16="http://schemas.microsoft.com/office/drawing/2014/main" id="{85F7B209-8A57-8462-A156-DB7766A35F2E}"/>
              </a:ext>
            </a:extLst>
          </p:cNvPr>
          <p:cNvPicPr>
            <a:picLocks noChangeAspect="1"/>
          </p:cNvPicPr>
          <p:nvPr/>
        </p:nvPicPr>
        <p:blipFill>
          <a:blip r:embed="rId4"/>
          <a:stretch>
            <a:fillRect/>
          </a:stretch>
        </p:blipFill>
        <p:spPr>
          <a:xfrm>
            <a:off x="5296368" y="2131017"/>
            <a:ext cx="2612077" cy="354548"/>
          </a:xfrm>
          <a:prstGeom prst="rect">
            <a:avLst/>
          </a:prstGeom>
        </p:spPr>
      </p:pic>
      <p:sp>
        <p:nvSpPr>
          <p:cNvPr id="42" name="TextBox 41">
            <a:extLst>
              <a:ext uri="{FF2B5EF4-FFF2-40B4-BE49-F238E27FC236}">
                <a16:creationId xmlns:a16="http://schemas.microsoft.com/office/drawing/2014/main" id="{87246294-3DD9-4D20-25E3-FBAC7D825CD4}"/>
              </a:ext>
            </a:extLst>
          </p:cNvPr>
          <p:cNvSpPr txBox="1"/>
          <p:nvPr/>
        </p:nvSpPr>
        <p:spPr>
          <a:xfrm>
            <a:off x="3310263" y="1711897"/>
            <a:ext cx="2308302" cy="292388"/>
          </a:xfrm>
          <a:prstGeom prst="rect">
            <a:avLst/>
          </a:prstGeom>
          <a:noFill/>
        </p:spPr>
        <p:txBody>
          <a:bodyPr wrap="square">
            <a:spAutoFit/>
          </a:bodyPr>
          <a:lstStyle/>
          <a:p>
            <a:r>
              <a:rPr lang="en-US" sz="1300" dirty="0"/>
              <a:t>Q-function</a:t>
            </a:r>
          </a:p>
        </p:txBody>
      </p:sp>
      <p:pic>
        <p:nvPicPr>
          <p:cNvPr id="44" name="Picture 43">
            <a:extLst>
              <a:ext uri="{FF2B5EF4-FFF2-40B4-BE49-F238E27FC236}">
                <a16:creationId xmlns:a16="http://schemas.microsoft.com/office/drawing/2014/main" id="{06A816BB-A1D2-0204-009A-65890938B205}"/>
              </a:ext>
            </a:extLst>
          </p:cNvPr>
          <p:cNvPicPr>
            <a:picLocks noChangeAspect="1"/>
          </p:cNvPicPr>
          <p:nvPr/>
        </p:nvPicPr>
        <p:blipFill>
          <a:blip r:embed="rId5"/>
          <a:stretch>
            <a:fillRect/>
          </a:stretch>
        </p:blipFill>
        <p:spPr>
          <a:xfrm>
            <a:off x="5251586" y="2567601"/>
            <a:ext cx="2474601" cy="354548"/>
          </a:xfrm>
          <a:prstGeom prst="rect">
            <a:avLst/>
          </a:prstGeom>
        </p:spPr>
      </p:pic>
      <p:pic>
        <p:nvPicPr>
          <p:cNvPr id="46" name="Picture 45">
            <a:extLst>
              <a:ext uri="{FF2B5EF4-FFF2-40B4-BE49-F238E27FC236}">
                <a16:creationId xmlns:a16="http://schemas.microsoft.com/office/drawing/2014/main" id="{22FAC035-812A-C8C3-97E1-66E9308D2C2E}"/>
              </a:ext>
            </a:extLst>
          </p:cNvPr>
          <p:cNvPicPr>
            <a:picLocks noChangeAspect="1"/>
          </p:cNvPicPr>
          <p:nvPr/>
        </p:nvPicPr>
        <p:blipFill>
          <a:blip r:embed="rId6"/>
          <a:stretch>
            <a:fillRect/>
          </a:stretch>
        </p:blipFill>
        <p:spPr>
          <a:xfrm>
            <a:off x="301339" y="3448292"/>
            <a:ext cx="3980773" cy="393536"/>
          </a:xfrm>
          <a:prstGeom prst="rect">
            <a:avLst/>
          </a:prstGeom>
        </p:spPr>
      </p:pic>
      <p:sp>
        <p:nvSpPr>
          <p:cNvPr id="47" name="TextBox 46">
            <a:extLst>
              <a:ext uri="{FF2B5EF4-FFF2-40B4-BE49-F238E27FC236}">
                <a16:creationId xmlns:a16="http://schemas.microsoft.com/office/drawing/2014/main" id="{21A6C13F-56A5-9CCD-2A2C-2D22C3A45C04}"/>
              </a:ext>
            </a:extLst>
          </p:cNvPr>
          <p:cNvSpPr txBox="1"/>
          <p:nvPr/>
        </p:nvSpPr>
        <p:spPr>
          <a:xfrm>
            <a:off x="162407" y="3958113"/>
            <a:ext cx="3927881" cy="292388"/>
          </a:xfrm>
          <a:prstGeom prst="rect">
            <a:avLst/>
          </a:prstGeom>
          <a:noFill/>
        </p:spPr>
        <p:txBody>
          <a:bodyPr wrap="square">
            <a:spAutoFit/>
          </a:bodyPr>
          <a:lstStyle/>
          <a:p>
            <a:r>
              <a:rPr lang="en-US" sz="1300" dirty="0"/>
              <a:t>4, </a:t>
            </a:r>
            <a:r>
              <a:rPr lang="en-US" sz="1300" b="1" dirty="0"/>
              <a:t>Gradient descent updates</a:t>
            </a:r>
            <a:r>
              <a:rPr lang="en-US" sz="1300" dirty="0"/>
              <a:t>:</a:t>
            </a:r>
          </a:p>
        </p:txBody>
      </p:sp>
      <p:pic>
        <p:nvPicPr>
          <p:cNvPr id="49" name="Picture 48">
            <a:extLst>
              <a:ext uri="{FF2B5EF4-FFF2-40B4-BE49-F238E27FC236}">
                <a16:creationId xmlns:a16="http://schemas.microsoft.com/office/drawing/2014/main" id="{CCBBADEF-53EC-DFCE-9E3A-7C7805CF55DE}"/>
              </a:ext>
            </a:extLst>
          </p:cNvPr>
          <p:cNvPicPr>
            <a:picLocks noChangeAspect="1"/>
          </p:cNvPicPr>
          <p:nvPr/>
        </p:nvPicPr>
        <p:blipFill>
          <a:blip r:embed="rId7"/>
          <a:stretch>
            <a:fillRect/>
          </a:stretch>
        </p:blipFill>
        <p:spPr>
          <a:xfrm>
            <a:off x="441447" y="4331086"/>
            <a:ext cx="1615288" cy="607520"/>
          </a:xfrm>
          <a:prstGeom prst="rect">
            <a:avLst/>
          </a:prstGeom>
        </p:spPr>
      </p:pic>
      <p:sp>
        <p:nvSpPr>
          <p:cNvPr id="50" name="Slide Number Placeholder 1">
            <a:extLst>
              <a:ext uri="{FF2B5EF4-FFF2-40B4-BE49-F238E27FC236}">
                <a16:creationId xmlns:a16="http://schemas.microsoft.com/office/drawing/2014/main" id="{4D733127-338C-9F74-467D-695EB829BB2A}"/>
              </a:ext>
            </a:extLst>
          </p:cNvPr>
          <p:cNvSpPr>
            <a:spLocks noGrp="1"/>
          </p:cNvSpPr>
          <p:nvPr>
            <p:ph type="sldNum" sz="quarter" idx="12"/>
          </p:nvPr>
        </p:nvSpPr>
        <p:spPr>
          <a:xfrm>
            <a:off x="8746436" y="4857750"/>
            <a:ext cx="283264" cy="285750"/>
          </a:xfrm>
        </p:spPr>
        <p:txBody>
          <a:bodyPr/>
          <a:lstStyle/>
          <a:p>
            <a:pPr defTabSz="685772"/>
            <a:fld id="{FE7A4BB3-E848-5A44-82DF-322201952CD8}" type="slidenum">
              <a:rPr lang="en-US" smtClean="0"/>
              <a:pPr defTabSz="685772"/>
              <a:t>21</a:t>
            </a:fld>
            <a:endParaRPr lang="en-US" dirty="0"/>
          </a:p>
        </p:txBody>
      </p:sp>
      <p:pic>
        <p:nvPicPr>
          <p:cNvPr id="2" name="Picture 2" descr="Reinforcement Learning: Types &amp; Applications | BotPenguin">
            <a:extLst>
              <a:ext uri="{FF2B5EF4-FFF2-40B4-BE49-F238E27FC236}">
                <a16:creationId xmlns:a16="http://schemas.microsoft.com/office/drawing/2014/main" id="{F620801D-0DE2-10EE-CD5E-E0CD9AE584B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527" b="8037"/>
          <a:stretch/>
        </p:blipFill>
        <p:spPr bwMode="auto">
          <a:xfrm>
            <a:off x="6365027" y="3019924"/>
            <a:ext cx="2616565" cy="179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62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45186-1F94-F4AA-6AB8-913A59D38DD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8D28B14-B33D-48F3-C48D-0104B5AA9A3E}"/>
              </a:ext>
            </a:extLst>
          </p:cNvPr>
          <p:cNvSpPr>
            <a:spLocks noGrp="1"/>
          </p:cNvSpPr>
          <p:nvPr>
            <p:ph type="title"/>
          </p:nvPr>
        </p:nvSpPr>
        <p:spPr>
          <a:xfrm>
            <a:off x="2390503" y="169334"/>
            <a:ext cx="4788966" cy="314575"/>
          </a:xfrm>
        </p:spPr>
        <p:txBody>
          <a:bodyPr/>
          <a:lstStyle/>
          <a:p>
            <a:r>
              <a:rPr lang="en-US" sz="2000" dirty="0">
                <a:solidFill>
                  <a:schemeClr val="tx2"/>
                </a:solidFill>
              </a:rPr>
              <a:t>Reinforcement Learning (RL)</a:t>
            </a:r>
          </a:p>
        </p:txBody>
      </p:sp>
      <p:sp>
        <p:nvSpPr>
          <p:cNvPr id="6" name="TextBox 5">
            <a:extLst>
              <a:ext uri="{FF2B5EF4-FFF2-40B4-BE49-F238E27FC236}">
                <a16:creationId xmlns:a16="http://schemas.microsoft.com/office/drawing/2014/main" id="{5F09451C-CEF9-CADB-CF5E-0E7017F849B6}"/>
              </a:ext>
            </a:extLst>
          </p:cNvPr>
          <p:cNvSpPr txBox="1"/>
          <p:nvPr/>
        </p:nvSpPr>
        <p:spPr>
          <a:xfrm>
            <a:off x="162408" y="543371"/>
            <a:ext cx="8925635" cy="954107"/>
          </a:xfrm>
          <a:prstGeom prst="rect">
            <a:avLst/>
          </a:prstGeom>
          <a:noFill/>
        </p:spPr>
        <p:txBody>
          <a:bodyPr wrap="square">
            <a:spAutoFit/>
          </a:bodyPr>
          <a:lstStyle/>
          <a:p>
            <a:r>
              <a:rPr lang="en-US" sz="1400" dirty="0"/>
              <a:t>RL</a:t>
            </a:r>
            <a:r>
              <a:rPr lang="en-US" sz="1400" b="1" dirty="0"/>
              <a:t> </a:t>
            </a:r>
            <a:r>
              <a:rPr lang="en-US" sz="1400" dirty="0"/>
              <a:t>is a </a:t>
            </a:r>
            <a:r>
              <a:rPr lang="en-US" sz="1400" b="1" dirty="0"/>
              <a:t>data-driven decision-making framework</a:t>
            </a:r>
            <a:r>
              <a:rPr lang="en-US" sz="1400" dirty="0"/>
              <a:t> where an agent interacts with an environment to learn an optimal policy that maximizes rewards over </a:t>
            </a:r>
            <a:r>
              <a:rPr lang="en-US" sz="1400" b="1" dirty="0"/>
              <a:t>infinite-horizon</a:t>
            </a:r>
            <a:r>
              <a:rPr lang="en-US" sz="1400" dirty="0"/>
              <a:t>. Most modern </a:t>
            </a:r>
            <a:r>
              <a:rPr lang="en-US" sz="1400" b="1" dirty="0"/>
              <a:t>policy-gradient methods</a:t>
            </a:r>
            <a:r>
              <a:rPr lang="en-US" sz="1400" dirty="0"/>
              <a:t> (actor–critic, PPO, TRPO, DDPG, TD3, offline RL) </a:t>
            </a:r>
            <a:r>
              <a:rPr lang="en-US" sz="1400" b="1" dirty="0"/>
              <a:t>learn a critic </a:t>
            </a:r>
            <a:r>
              <a:rPr lang="en-US" sz="1400" dirty="0"/>
              <a:t>and use it to </a:t>
            </a:r>
            <a:r>
              <a:rPr lang="en-US" sz="1400" b="1" dirty="0"/>
              <a:t>update the actor (policy)</a:t>
            </a:r>
            <a:r>
              <a:rPr lang="en-US" sz="1400" dirty="0"/>
              <a:t>. </a:t>
            </a:r>
          </a:p>
          <a:p>
            <a:endParaRPr lang="en-US" sz="1400" dirty="0"/>
          </a:p>
        </p:txBody>
      </p:sp>
      <p:sp>
        <p:nvSpPr>
          <p:cNvPr id="3" name="TextBox 2">
            <a:extLst>
              <a:ext uri="{FF2B5EF4-FFF2-40B4-BE49-F238E27FC236}">
                <a16:creationId xmlns:a16="http://schemas.microsoft.com/office/drawing/2014/main" id="{E322F5C0-664B-3A18-1F9C-E6D32A348CB0}"/>
              </a:ext>
            </a:extLst>
          </p:cNvPr>
          <p:cNvSpPr txBox="1"/>
          <p:nvPr/>
        </p:nvSpPr>
        <p:spPr>
          <a:xfrm>
            <a:off x="2971759" y="4885209"/>
            <a:ext cx="5812971" cy="230832"/>
          </a:xfrm>
          <a:prstGeom prst="rect">
            <a:avLst/>
          </a:prstGeom>
          <a:noFill/>
        </p:spPr>
        <p:txBody>
          <a:bodyPr wrap="square">
            <a:spAutoFit/>
          </a:bodyPr>
          <a:lstStyle/>
          <a:p>
            <a:r>
              <a:rPr lang="en-US" sz="900" dirty="0"/>
              <a:t>Richard S. Sutton and Andrew G. Barto, Reinforcement Learning: An Introduction, </a:t>
            </a:r>
            <a:r>
              <a:rPr lang="de-DE" sz="900" dirty="0"/>
              <a:t>MIT Press, 2nd </a:t>
            </a:r>
            <a:r>
              <a:rPr lang="de-DE" sz="900" dirty="0" err="1"/>
              <a:t>ed</a:t>
            </a:r>
            <a:r>
              <a:rPr lang="de-DE" sz="900" dirty="0"/>
              <a:t>., 2018</a:t>
            </a:r>
            <a:endParaRPr lang="en-US" sz="900" dirty="0"/>
          </a:p>
        </p:txBody>
      </p:sp>
      <p:sp>
        <p:nvSpPr>
          <p:cNvPr id="8" name="TextBox 7">
            <a:extLst>
              <a:ext uri="{FF2B5EF4-FFF2-40B4-BE49-F238E27FC236}">
                <a16:creationId xmlns:a16="http://schemas.microsoft.com/office/drawing/2014/main" id="{871E6807-EC5D-8F21-CCF0-FA5E35151E14}"/>
              </a:ext>
            </a:extLst>
          </p:cNvPr>
          <p:cNvSpPr txBox="1"/>
          <p:nvPr/>
        </p:nvSpPr>
        <p:spPr>
          <a:xfrm>
            <a:off x="3244969" y="1360644"/>
            <a:ext cx="2228096" cy="292388"/>
          </a:xfrm>
          <a:prstGeom prst="rect">
            <a:avLst/>
          </a:prstGeom>
          <a:noFill/>
        </p:spPr>
        <p:txBody>
          <a:bodyPr wrap="square">
            <a:spAutoFit/>
          </a:bodyPr>
          <a:lstStyle/>
          <a:p>
            <a:r>
              <a:rPr lang="en-US" sz="1300" dirty="0"/>
              <a:t>2, </a:t>
            </a:r>
            <a:r>
              <a:rPr lang="en-US" sz="1300" b="1" dirty="0"/>
              <a:t>Critic Update:</a:t>
            </a:r>
            <a:endParaRPr lang="en-US" sz="1300" dirty="0"/>
          </a:p>
        </p:txBody>
      </p:sp>
      <p:sp>
        <p:nvSpPr>
          <p:cNvPr id="9" name="TextBox 8">
            <a:extLst>
              <a:ext uri="{FF2B5EF4-FFF2-40B4-BE49-F238E27FC236}">
                <a16:creationId xmlns:a16="http://schemas.microsoft.com/office/drawing/2014/main" id="{7538468D-A156-C035-2D87-D54D9EC005B8}"/>
              </a:ext>
            </a:extLst>
          </p:cNvPr>
          <p:cNvSpPr txBox="1"/>
          <p:nvPr/>
        </p:nvSpPr>
        <p:spPr>
          <a:xfrm>
            <a:off x="97092" y="1360644"/>
            <a:ext cx="3350525" cy="292388"/>
          </a:xfrm>
          <a:prstGeom prst="rect">
            <a:avLst/>
          </a:prstGeom>
          <a:noFill/>
        </p:spPr>
        <p:txBody>
          <a:bodyPr wrap="square">
            <a:spAutoFit/>
          </a:bodyPr>
          <a:lstStyle/>
          <a:p>
            <a:r>
              <a:rPr lang="en-US" sz="1300" dirty="0"/>
              <a:t>1, </a:t>
            </a:r>
            <a:r>
              <a:rPr lang="en-US" sz="1300" b="1" dirty="0"/>
              <a:t>Data collection </a:t>
            </a:r>
            <a:r>
              <a:rPr lang="en-US" sz="1300" dirty="0"/>
              <a:t>via sampling:</a:t>
            </a:r>
          </a:p>
        </p:txBody>
      </p:sp>
      <p:sp>
        <p:nvSpPr>
          <p:cNvPr id="18" name="TextBox 17">
            <a:extLst>
              <a:ext uri="{FF2B5EF4-FFF2-40B4-BE49-F238E27FC236}">
                <a16:creationId xmlns:a16="http://schemas.microsoft.com/office/drawing/2014/main" id="{26E2AC32-FC11-93D8-FFA6-85CCC3BF6C8E}"/>
              </a:ext>
            </a:extLst>
          </p:cNvPr>
          <p:cNvSpPr txBox="1"/>
          <p:nvPr/>
        </p:nvSpPr>
        <p:spPr>
          <a:xfrm>
            <a:off x="162408" y="3097039"/>
            <a:ext cx="3927881" cy="292388"/>
          </a:xfrm>
          <a:prstGeom prst="rect">
            <a:avLst/>
          </a:prstGeom>
          <a:noFill/>
        </p:spPr>
        <p:txBody>
          <a:bodyPr wrap="square">
            <a:spAutoFit/>
          </a:bodyPr>
          <a:lstStyle/>
          <a:p>
            <a:r>
              <a:rPr lang="en-US" sz="1300" dirty="0"/>
              <a:t>3, </a:t>
            </a:r>
            <a:r>
              <a:rPr lang="en-US" sz="1300" b="1" dirty="0"/>
              <a:t>Actor update </a:t>
            </a:r>
            <a:r>
              <a:rPr lang="en-US" sz="1300" dirty="0"/>
              <a:t>via deterministic policy gradient:</a:t>
            </a:r>
          </a:p>
        </p:txBody>
      </p:sp>
      <p:sp>
        <p:nvSpPr>
          <p:cNvPr id="32" name="TextBox 31">
            <a:extLst>
              <a:ext uri="{FF2B5EF4-FFF2-40B4-BE49-F238E27FC236}">
                <a16:creationId xmlns:a16="http://schemas.microsoft.com/office/drawing/2014/main" id="{5A2D53A8-43E5-E213-D579-033E8A0C961B}"/>
              </a:ext>
            </a:extLst>
          </p:cNvPr>
          <p:cNvSpPr txBox="1"/>
          <p:nvPr/>
        </p:nvSpPr>
        <p:spPr>
          <a:xfrm>
            <a:off x="3310263" y="2153591"/>
            <a:ext cx="2308302" cy="292388"/>
          </a:xfrm>
          <a:prstGeom prst="rect">
            <a:avLst/>
          </a:prstGeom>
          <a:noFill/>
        </p:spPr>
        <p:txBody>
          <a:bodyPr wrap="square">
            <a:spAutoFit/>
          </a:bodyPr>
          <a:lstStyle/>
          <a:p>
            <a:r>
              <a:rPr lang="en-US" sz="1300" dirty="0"/>
              <a:t>Bellman target</a:t>
            </a:r>
          </a:p>
        </p:txBody>
      </p:sp>
      <p:sp>
        <p:nvSpPr>
          <p:cNvPr id="33" name="TextBox 32">
            <a:extLst>
              <a:ext uri="{FF2B5EF4-FFF2-40B4-BE49-F238E27FC236}">
                <a16:creationId xmlns:a16="http://schemas.microsoft.com/office/drawing/2014/main" id="{7DA487CC-6B1C-F61E-A4D1-045C89CC1E4E}"/>
              </a:ext>
            </a:extLst>
          </p:cNvPr>
          <p:cNvSpPr txBox="1"/>
          <p:nvPr/>
        </p:nvSpPr>
        <p:spPr>
          <a:xfrm>
            <a:off x="3310263" y="2666646"/>
            <a:ext cx="2308302" cy="292388"/>
          </a:xfrm>
          <a:prstGeom prst="rect">
            <a:avLst/>
          </a:prstGeom>
          <a:noFill/>
        </p:spPr>
        <p:txBody>
          <a:bodyPr wrap="square">
            <a:spAutoFit/>
          </a:bodyPr>
          <a:lstStyle/>
          <a:p>
            <a:r>
              <a:rPr lang="en-US" sz="1300" dirty="0"/>
              <a:t>Critic loss function</a:t>
            </a:r>
          </a:p>
        </p:txBody>
      </p:sp>
      <p:pic>
        <p:nvPicPr>
          <p:cNvPr id="37" name="Picture 36">
            <a:extLst>
              <a:ext uri="{FF2B5EF4-FFF2-40B4-BE49-F238E27FC236}">
                <a16:creationId xmlns:a16="http://schemas.microsoft.com/office/drawing/2014/main" id="{FDECF51C-FB8F-2F9F-B000-358B707950AA}"/>
              </a:ext>
            </a:extLst>
          </p:cNvPr>
          <p:cNvPicPr>
            <a:picLocks noChangeAspect="1"/>
          </p:cNvPicPr>
          <p:nvPr/>
        </p:nvPicPr>
        <p:blipFill>
          <a:blip r:embed="rId2"/>
          <a:srcRect l="26587" t="65105" r="22613" b="13136"/>
          <a:stretch>
            <a:fillRect/>
          </a:stretch>
        </p:blipFill>
        <p:spPr>
          <a:xfrm>
            <a:off x="5236944" y="1401634"/>
            <a:ext cx="3584402" cy="669921"/>
          </a:xfrm>
          <a:prstGeom prst="rect">
            <a:avLst/>
          </a:prstGeom>
        </p:spPr>
      </p:pic>
      <p:pic>
        <p:nvPicPr>
          <p:cNvPr id="39" name="Picture 38">
            <a:extLst>
              <a:ext uri="{FF2B5EF4-FFF2-40B4-BE49-F238E27FC236}">
                <a16:creationId xmlns:a16="http://schemas.microsoft.com/office/drawing/2014/main" id="{015104BB-C127-1BBD-527A-96228CD6E4B2}"/>
              </a:ext>
            </a:extLst>
          </p:cNvPr>
          <p:cNvPicPr>
            <a:picLocks noChangeAspect="1"/>
          </p:cNvPicPr>
          <p:nvPr/>
        </p:nvPicPr>
        <p:blipFill>
          <a:blip r:embed="rId3"/>
          <a:stretch>
            <a:fillRect/>
          </a:stretch>
        </p:blipFill>
        <p:spPr>
          <a:xfrm>
            <a:off x="485658" y="1795434"/>
            <a:ext cx="1838256" cy="1093016"/>
          </a:xfrm>
          <a:prstGeom prst="rect">
            <a:avLst/>
          </a:prstGeom>
        </p:spPr>
      </p:pic>
      <p:pic>
        <p:nvPicPr>
          <p:cNvPr id="41" name="Picture 40">
            <a:extLst>
              <a:ext uri="{FF2B5EF4-FFF2-40B4-BE49-F238E27FC236}">
                <a16:creationId xmlns:a16="http://schemas.microsoft.com/office/drawing/2014/main" id="{BE3ED1D3-4A96-3B75-0555-2710AD3A454B}"/>
              </a:ext>
            </a:extLst>
          </p:cNvPr>
          <p:cNvPicPr>
            <a:picLocks noChangeAspect="1"/>
          </p:cNvPicPr>
          <p:nvPr/>
        </p:nvPicPr>
        <p:blipFill>
          <a:blip r:embed="rId4"/>
          <a:stretch>
            <a:fillRect/>
          </a:stretch>
        </p:blipFill>
        <p:spPr>
          <a:xfrm>
            <a:off x="5296368" y="2131017"/>
            <a:ext cx="2612077" cy="354548"/>
          </a:xfrm>
          <a:prstGeom prst="rect">
            <a:avLst/>
          </a:prstGeom>
        </p:spPr>
      </p:pic>
      <p:sp>
        <p:nvSpPr>
          <p:cNvPr id="42" name="TextBox 41">
            <a:extLst>
              <a:ext uri="{FF2B5EF4-FFF2-40B4-BE49-F238E27FC236}">
                <a16:creationId xmlns:a16="http://schemas.microsoft.com/office/drawing/2014/main" id="{B5FB6D45-9AA8-144A-F2C4-946146E38619}"/>
              </a:ext>
            </a:extLst>
          </p:cNvPr>
          <p:cNvSpPr txBox="1"/>
          <p:nvPr/>
        </p:nvSpPr>
        <p:spPr>
          <a:xfrm>
            <a:off x="3310263" y="1711897"/>
            <a:ext cx="2308302" cy="292388"/>
          </a:xfrm>
          <a:prstGeom prst="rect">
            <a:avLst/>
          </a:prstGeom>
          <a:noFill/>
        </p:spPr>
        <p:txBody>
          <a:bodyPr wrap="square">
            <a:spAutoFit/>
          </a:bodyPr>
          <a:lstStyle/>
          <a:p>
            <a:r>
              <a:rPr lang="en-US" sz="1300" dirty="0"/>
              <a:t>Q-function</a:t>
            </a:r>
          </a:p>
        </p:txBody>
      </p:sp>
      <p:pic>
        <p:nvPicPr>
          <p:cNvPr id="44" name="Picture 43">
            <a:extLst>
              <a:ext uri="{FF2B5EF4-FFF2-40B4-BE49-F238E27FC236}">
                <a16:creationId xmlns:a16="http://schemas.microsoft.com/office/drawing/2014/main" id="{DAAEB21E-9774-D502-2DB6-D23388075CA8}"/>
              </a:ext>
            </a:extLst>
          </p:cNvPr>
          <p:cNvPicPr>
            <a:picLocks noChangeAspect="1"/>
          </p:cNvPicPr>
          <p:nvPr/>
        </p:nvPicPr>
        <p:blipFill>
          <a:blip r:embed="rId5"/>
          <a:stretch>
            <a:fillRect/>
          </a:stretch>
        </p:blipFill>
        <p:spPr>
          <a:xfrm>
            <a:off x="5251586" y="2567601"/>
            <a:ext cx="2474601" cy="354548"/>
          </a:xfrm>
          <a:prstGeom prst="rect">
            <a:avLst/>
          </a:prstGeom>
        </p:spPr>
      </p:pic>
      <p:pic>
        <p:nvPicPr>
          <p:cNvPr id="46" name="Picture 45">
            <a:extLst>
              <a:ext uri="{FF2B5EF4-FFF2-40B4-BE49-F238E27FC236}">
                <a16:creationId xmlns:a16="http://schemas.microsoft.com/office/drawing/2014/main" id="{E2B43EEC-4778-B522-1D27-DD8AFF95003D}"/>
              </a:ext>
            </a:extLst>
          </p:cNvPr>
          <p:cNvPicPr>
            <a:picLocks noChangeAspect="1"/>
          </p:cNvPicPr>
          <p:nvPr/>
        </p:nvPicPr>
        <p:blipFill>
          <a:blip r:embed="rId6"/>
          <a:stretch>
            <a:fillRect/>
          </a:stretch>
        </p:blipFill>
        <p:spPr>
          <a:xfrm>
            <a:off x="301339" y="3448292"/>
            <a:ext cx="3980773" cy="393536"/>
          </a:xfrm>
          <a:prstGeom prst="rect">
            <a:avLst/>
          </a:prstGeom>
        </p:spPr>
      </p:pic>
      <p:sp>
        <p:nvSpPr>
          <p:cNvPr id="47" name="TextBox 46">
            <a:extLst>
              <a:ext uri="{FF2B5EF4-FFF2-40B4-BE49-F238E27FC236}">
                <a16:creationId xmlns:a16="http://schemas.microsoft.com/office/drawing/2014/main" id="{9C2AA2BE-02B2-2F38-530C-15BEBAABB2BE}"/>
              </a:ext>
            </a:extLst>
          </p:cNvPr>
          <p:cNvSpPr txBox="1"/>
          <p:nvPr/>
        </p:nvSpPr>
        <p:spPr>
          <a:xfrm>
            <a:off x="162407" y="3958113"/>
            <a:ext cx="3927881" cy="292388"/>
          </a:xfrm>
          <a:prstGeom prst="rect">
            <a:avLst/>
          </a:prstGeom>
          <a:noFill/>
        </p:spPr>
        <p:txBody>
          <a:bodyPr wrap="square">
            <a:spAutoFit/>
          </a:bodyPr>
          <a:lstStyle/>
          <a:p>
            <a:r>
              <a:rPr lang="en-US" sz="1300" dirty="0"/>
              <a:t>4, </a:t>
            </a:r>
            <a:r>
              <a:rPr lang="en-US" sz="1300" b="1" dirty="0"/>
              <a:t>Gradient descent updates</a:t>
            </a:r>
            <a:r>
              <a:rPr lang="en-US" sz="1300" dirty="0"/>
              <a:t>:</a:t>
            </a:r>
          </a:p>
        </p:txBody>
      </p:sp>
      <p:pic>
        <p:nvPicPr>
          <p:cNvPr id="49" name="Picture 48">
            <a:extLst>
              <a:ext uri="{FF2B5EF4-FFF2-40B4-BE49-F238E27FC236}">
                <a16:creationId xmlns:a16="http://schemas.microsoft.com/office/drawing/2014/main" id="{D7D36F31-D10C-E3EB-437B-AC8333215FC3}"/>
              </a:ext>
            </a:extLst>
          </p:cNvPr>
          <p:cNvPicPr>
            <a:picLocks noChangeAspect="1"/>
          </p:cNvPicPr>
          <p:nvPr/>
        </p:nvPicPr>
        <p:blipFill>
          <a:blip r:embed="rId7"/>
          <a:stretch>
            <a:fillRect/>
          </a:stretch>
        </p:blipFill>
        <p:spPr>
          <a:xfrm>
            <a:off x="441447" y="4331086"/>
            <a:ext cx="1615288" cy="607520"/>
          </a:xfrm>
          <a:prstGeom prst="rect">
            <a:avLst/>
          </a:prstGeom>
        </p:spPr>
      </p:pic>
      <p:sp>
        <p:nvSpPr>
          <p:cNvPr id="50" name="Slide Number Placeholder 1">
            <a:extLst>
              <a:ext uri="{FF2B5EF4-FFF2-40B4-BE49-F238E27FC236}">
                <a16:creationId xmlns:a16="http://schemas.microsoft.com/office/drawing/2014/main" id="{623AAF9C-C3D1-63D0-0574-387F0FA809BC}"/>
              </a:ext>
            </a:extLst>
          </p:cNvPr>
          <p:cNvSpPr>
            <a:spLocks noGrp="1"/>
          </p:cNvSpPr>
          <p:nvPr>
            <p:ph type="sldNum" sz="quarter" idx="12"/>
          </p:nvPr>
        </p:nvSpPr>
        <p:spPr>
          <a:xfrm>
            <a:off x="8746436" y="4857750"/>
            <a:ext cx="283264" cy="285750"/>
          </a:xfrm>
        </p:spPr>
        <p:txBody>
          <a:bodyPr/>
          <a:lstStyle/>
          <a:p>
            <a:pPr defTabSz="685772"/>
            <a:fld id="{FE7A4BB3-E848-5A44-82DF-322201952CD8}" type="slidenum">
              <a:rPr lang="en-US" smtClean="0"/>
              <a:pPr defTabSz="685772"/>
              <a:t>22</a:t>
            </a:fld>
            <a:endParaRPr lang="en-US" dirty="0"/>
          </a:p>
        </p:txBody>
      </p:sp>
      <p:sp>
        <p:nvSpPr>
          <p:cNvPr id="51" name="Rectangle 50">
            <a:extLst>
              <a:ext uri="{FF2B5EF4-FFF2-40B4-BE49-F238E27FC236}">
                <a16:creationId xmlns:a16="http://schemas.microsoft.com/office/drawing/2014/main" id="{CE67D050-A611-74D9-1759-50BC7F697329}"/>
              </a:ext>
            </a:extLst>
          </p:cNvPr>
          <p:cNvSpPr/>
          <p:nvPr/>
        </p:nvSpPr>
        <p:spPr>
          <a:xfrm>
            <a:off x="3918857" y="4556435"/>
            <a:ext cx="4666706" cy="276999"/>
          </a:xfrm>
          <a:prstGeom prst="rect">
            <a:avLst/>
          </a:prstGeom>
        </p:spPr>
        <p:txBody>
          <a:bodyPr wrap="square">
            <a:spAutoFit/>
          </a:bodyPr>
          <a:lstStyle/>
          <a:p>
            <a:r>
              <a:rPr lang="en-US" sz="1200" b="1" dirty="0">
                <a:solidFill>
                  <a:srgbClr val="C00000"/>
                </a:solidFill>
                <a:cs typeface="Arial"/>
              </a:rPr>
              <a:t>Challenges: Sample inefficient! Hard to obtain guarantees.</a:t>
            </a:r>
            <a:endParaRPr lang="en-US" sz="1200" dirty="0">
              <a:solidFill>
                <a:srgbClr val="C00000"/>
              </a:solidFill>
            </a:endParaRPr>
          </a:p>
        </p:txBody>
      </p:sp>
      <p:sp>
        <p:nvSpPr>
          <p:cNvPr id="2" name="TextBox 1">
            <a:extLst>
              <a:ext uri="{FF2B5EF4-FFF2-40B4-BE49-F238E27FC236}">
                <a16:creationId xmlns:a16="http://schemas.microsoft.com/office/drawing/2014/main" id="{BA6025FC-DD76-2C31-8F7F-A1CF304C3A5A}"/>
              </a:ext>
            </a:extLst>
          </p:cNvPr>
          <p:cNvSpPr txBox="1"/>
          <p:nvPr/>
        </p:nvSpPr>
        <p:spPr>
          <a:xfrm>
            <a:off x="5251586" y="3096544"/>
            <a:ext cx="2978167" cy="307777"/>
          </a:xfrm>
          <a:prstGeom prst="rect">
            <a:avLst/>
          </a:prstGeom>
          <a:noFill/>
        </p:spPr>
        <p:txBody>
          <a:bodyPr wrap="square">
            <a:spAutoFit/>
          </a:bodyPr>
          <a:lstStyle/>
          <a:p>
            <a:r>
              <a:rPr lang="en-US" sz="1400" b="1" dirty="0"/>
              <a:t>RL software tools</a:t>
            </a:r>
            <a:r>
              <a:rPr lang="en-US" sz="1400" dirty="0"/>
              <a:t>:</a:t>
            </a:r>
          </a:p>
        </p:txBody>
      </p:sp>
      <p:pic>
        <p:nvPicPr>
          <p:cNvPr id="5" name="Picture 4" descr="PyTorch v1.0 release: Tensors and Dynamic neural networks in Python">
            <a:extLst>
              <a:ext uri="{FF2B5EF4-FFF2-40B4-BE49-F238E27FC236}">
                <a16:creationId xmlns:a16="http://schemas.microsoft.com/office/drawing/2014/main" id="{1D706C3A-6668-6AEA-D3BF-D400C2739E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2126" y="3538881"/>
            <a:ext cx="1713740" cy="3427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GitHub - tensorflow/tensorflow: An Open Source Machine Learning Framework  for Everyone">
            <a:extLst>
              <a:ext uri="{FF2B5EF4-FFF2-40B4-BE49-F238E27FC236}">
                <a16:creationId xmlns:a16="http://schemas.microsoft.com/office/drawing/2014/main" id="{04C8059E-E387-F479-B3DA-F6485C47B9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947" b="22719"/>
          <a:stretch/>
        </p:blipFill>
        <p:spPr bwMode="auto">
          <a:xfrm>
            <a:off x="6501874" y="3509700"/>
            <a:ext cx="2058471" cy="3747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Discover Reachy, a robotic platform based on AI – Reachy by Pollen  Robotics, an open source programmable humanoid robot">
            <a:extLst>
              <a:ext uri="{FF2B5EF4-FFF2-40B4-BE49-F238E27FC236}">
                <a16:creationId xmlns:a16="http://schemas.microsoft.com/office/drawing/2014/main" id="{EB52747D-B8EB-17E7-90B9-3FD962F0799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76" t="20186" r="10115" b="18012"/>
          <a:stretch/>
        </p:blipFill>
        <p:spPr bwMode="auto">
          <a:xfrm>
            <a:off x="6675866" y="3884443"/>
            <a:ext cx="1518544" cy="6719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itHub - google/jax: Composable transformations of Python+NumPy programs:  differentiate, vectorize, JIT to GPU/TPU, and more">
            <a:extLst>
              <a:ext uri="{FF2B5EF4-FFF2-40B4-BE49-F238E27FC236}">
                <a16:creationId xmlns:a16="http://schemas.microsoft.com/office/drawing/2014/main" id="{477E4533-6C32-375B-DB21-E793720742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1455" y="3982358"/>
            <a:ext cx="860755" cy="49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5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38356-F672-DDC7-FBBA-E580A39A932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4B1F935C-3F5E-5845-07F5-C4750BCF7C26}"/>
              </a:ext>
            </a:extLst>
          </p:cNvPr>
          <p:cNvSpPr>
            <a:spLocks noGrp="1"/>
          </p:cNvSpPr>
          <p:nvPr>
            <p:ph type="title"/>
          </p:nvPr>
        </p:nvSpPr>
        <p:spPr>
          <a:xfrm>
            <a:off x="1489166" y="269966"/>
            <a:ext cx="5690303" cy="213943"/>
          </a:xfrm>
        </p:spPr>
        <p:txBody>
          <a:bodyPr/>
          <a:lstStyle/>
          <a:p>
            <a:r>
              <a:rPr lang="en-US" sz="2000" dirty="0">
                <a:solidFill>
                  <a:schemeClr val="tx2"/>
                </a:solidFill>
              </a:rPr>
              <a:t>Model-Based Reinforcement Learning (MBRL)</a:t>
            </a:r>
          </a:p>
        </p:txBody>
      </p:sp>
      <p:sp>
        <p:nvSpPr>
          <p:cNvPr id="6" name="TextBox 5">
            <a:extLst>
              <a:ext uri="{FF2B5EF4-FFF2-40B4-BE49-F238E27FC236}">
                <a16:creationId xmlns:a16="http://schemas.microsoft.com/office/drawing/2014/main" id="{07A7C0DE-6C3C-8DAD-AA29-A817874BBA69}"/>
              </a:ext>
            </a:extLst>
          </p:cNvPr>
          <p:cNvSpPr txBox="1"/>
          <p:nvPr/>
        </p:nvSpPr>
        <p:spPr>
          <a:xfrm>
            <a:off x="162409" y="543371"/>
            <a:ext cx="8867292" cy="738664"/>
          </a:xfrm>
          <a:prstGeom prst="rect">
            <a:avLst/>
          </a:prstGeom>
          <a:noFill/>
        </p:spPr>
        <p:txBody>
          <a:bodyPr wrap="square">
            <a:spAutoFit/>
          </a:bodyPr>
          <a:lstStyle/>
          <a:p>
            <a:r>
              <a:rPr lang="en-US" sz="1400" dirty="0"/>
              <a:t>MBRL aims to</a:t>
            </a:r>
            <a:r>
              <a:rPr lang="en-US" sz="1400" b="1" dirty="0"/>
              <a:t> improve sample efficiency </a:t>
            </a:r>
            <a:r>
              <a:rPr lang="en-US" sz="1400" dirty="0"/>
              <a:t>by </a:t>
            </a:r>
            <a:r>
              <a:rPr lang="en-US" sz="1400" b="1" dirty="0"/>
              <a:t>learning a predictive model </a:t>
            </a:r>
            <a:r>
              <a:rPr lang="en-US" sz="1400" dirty="0"/>
              <a:t>of the environment dynamics and using it to </a:t>
            </a:r>
            <a:r>
              <a:rPr lang="en-US" sz="1400" b="1" dirty="0"/>
              <a:t>simulate trajectories</a:t>
            </a:r>
            <a:r>
              <a:rPr lang="en-US" sz="1400" dirty="0"/>
              <a:t> for Q-function fitting and policy optimization. This framework is followed by methods such as MBPO, TD3-MB, MOPO, COMBO, DreamerV3, and Plan2Explore.</a:t>
            </a:r>
          </a:p>
        </p:txBody>
      </p:sp>
      <p:sp>
        <p:nvSpPr>
          <p:cNvPr id="3" name="TextBox 2">
            <a:extLst>
              <a:ext uri="{FF2B5EF4-FFF2-40B4-BE49-F238E27FC236}">
                <a16:creationId xmlns:a16="http://schemas.microsoft.com/office/drawing/2014/main" id="{CA8ABEDC-C098-0957-4706-5C11874B2424}"/>
              </a:ext>
            </a:extLst>
          </p:cNvPr>
          <p:cNvSpPr txBox="1"/>
          <p:nvPr/>
        </p:nvSpPr>
        <p:spPr>
          <a:xfrm>
            <a:off x="2971759" y="4885209"/>
            <a:ext cx="5812971" cy="230832"/>
          </a:xfrm>
          <a:prstGeom prst="rect">
            <a:avLst/>
          </a:prstGeom>
          <a:noFill/>
        </p:spPr>
        <p:txBody>
          <a:bodyPr wrap="square">
            <a:spAutoFit/>
          </a:bodyPr>
          <a:lstStyle/>
          <a:p>
            <a:r>
              <a:rPr lang="en-US" sz="900" dirty="0"/>
              <a:t>Richard S. Sutton and Andrew G. Barto, Reinforcement Learning: An Introduction, </a:t>
            </a:r>
            <a:r>
              <a:rPr lang="de-DE" sz="900" dirty="0"/>
              <a:t>MIT Press, 2nd </a:t>
            </a:r>
            <a:r>
              <a:rPr lang="de-DE" sz="900" dirty="0" err="1"/>
              <a:t>ed</a:t>
            </a:r>
            <a:r>
              <a:rPr lang="de-DE" sz="900" dirty="0"/>
              <a:t>., 2018</a:t>
            </a:r>
            <a:endParaRPr lang="en-US" sz="900" dirty="0"/>
          </a:p>
        </p:txBody>
      </p:sp>
      <p:sp>
        <p:nvSpPr>
          <p:cNvPr id="8" name="TextBox 7">
            <a:extLst>
              <a:ext uri="{FF2B5EF4-FFF2-40B4-BE49-F238E27FC236}">
                <a16:creationId xmlns:a16="http://schemas.microsoft.com/office/drawing/2014/main" id="{9B2F5BA9-203E-7A1D-676F-E4E1BB368AC4}"/>
              </a:ext>
            </a:extLst>
          </p:cNvPr>
          <p:cNvSpPr txBox="1"/>
          <p:nvPr/>
        </p:nvSpPr>
        <p:spPr>
          <a:xfrm>
            <a:off x="3244968" y="1360644"/>
            <a:ext cx="3882997" cy="292388"/>
          </a:xfrm>
          <a:prstGeom prst="rect">
            <a:avLst/>
          </a:prstGeom>
          <a:noFill/>
        </p:spPr>
        <p:txBody>
          <a:bodyPr wrap="square">
            <a:spAutoFit/>
          </a:bodyPr>
          <a:lstStyle/>
          <a:p>
            <a:r>
              <a:rPr lang="en-US" sz="1300" dirty="0"/>
              <a:t>2, </a:t>
            </a:r>
            <a:r>
              <a:rPr lang="en-US" sz="1300" b="1" dirty="0"/>
              <a:t>Critic Update </a:t>
            </a:r>
            <a:r>
              <a:rPr lang="en-US" sz="1300" dirty="0"/>
              <a:t>using model rollouts:</a:t>
            </a:r>
          </a:p>
        </p:txBody>
      </p:sp>
      <p:sp>
        <p:nvSpPr>
          <p:cNvPr id="9" name="TextBox 8">
            <a:extLst>
              <a:ext uri="{FF2B5EF4-FFF2-40B4-BE49-F238E27FC236}">
                <a16:creationId xmlns:a16="http://schemas.microsoft.com/office/drawing/2014/main" id="{B4659B71-95CC-7C40-794C-54CA9446255B}"/>
              </a:ext>
            </a:extLst>
          </p:cNvPr>
          <p:cNvSpPr txBox="1"/>
          <p:nvPr/>
        </p:nvSpPr>
        <p:spPr>
          <a:xfrm>
            <a:off x="97092" y="1360644"/>
            <a:ext cx="3350525" cy="292388"/>
          </a:xfrm>
          <a:prstGeom prst="rect">
            <a:avLst/>
          </a:prstGeom>
          <a:noFill/>
        </p:spPr>
        <p:txBody>
          <a:bodyPr wrap="square">
            <a:spAutoFit/>
          </a:bodyPr>
          <a:lstStyle/>
          <a:p>
            <a:r>
              <a:rPr lang="en-US" sz="1300" dirty="0"/>
              <a:t>1, </a:t>
            </a:r>
            <a:r>
              <a:rPr lang="en-US" sz="1300" b="1" dirty="0"/>
              <a:t>Model rollouts </a:t>
            </a:r>
            <a:r>
              <a:rPr lang="en-US" sz="1300" dirty="0"/>
              <a:t>via sampling:</a:t>
            </a:r>
          </a:p>
        </p:txBody>
      </p:sp>
      <p:sp>
        <p:nvSpPr>
          <p:cNvPr id="18" name="TextBox 17">
            <a:extLst>
              <a:ext uri="{FF2B5EF4-FFF2-40B4-BE49-F238E27FC236}">
                <a16:creationId xmlns:a16="http://schemas.microsoft.com/office/drawing/2014/main" id="{B45311E2-ED99-76A5-EB28-D86D97BBC426}"/>
              </a:ext>
            </a:extLst>
          </p:cNvPr>
          <p:cNvSpPr txBox="1"/>
          <p:nvPr/>
        </p:nvSpPr>
        <p:spPr>
          <a:xfrm>
            <a:off x="162408" y="3097039"/>
            <a:ext cx="3927881" cy="292388"/>
          </a:xfrm>
          <a:prstGeom prst="rect">
            <a:avLst/>
          </a:prstGeom>
          <a:noFill/>
        </p:spPr>
        <p:txBody>
          <a:bodyPr wrap="square">
            <a:spAutoFit/>
          </a:bodyPr>
          <a:lstStyle/>
          <a:p>
            <a:r>
              <a:rPr lang="en-US" sz="1300" dirty="0"/>
              <a:t>3, </a:t>
            </a:r>
            <a:r>
              <a:rPr lang="en-US" sz="1300" b="1" dirty="0"/>
              <a:t>Actor update </a:t>
            </a:r>
            <a:r>
              <a:rPr lang="en-US" sz="1300" dirty="0"/>
              <a:t>via deterministic policy gradient:</a:t>
            </a:r>
          </a:p>
        </p:txBody>
      </p:sp>
      <p:sp>
        <p:nvSpPr>
          <p:cNvPr id="32" name="TextBox 31">
            <a:extLst>
              <a:ext uri="{FF2B5EF4-FFF2-40B4-BE49-F238E27FC236}">
                <a16:creationId xmlns:a16="http://schemas.microsoft.com/office/drawing/2014/main" id="{718F19AE-51ED-B25E-F489-0CEB1887C975}"/>
              </a:ext>
            </a:extLst>
          </p:cNvPr>
          <p:cNvSpPr txBox="1"/>
          <p:nvPr/>
        </p:nvSpPr>
        <p:spPr>
          <a:xfrm>
            <a:off x="3417849" y="1751467"/>
            <a:ext cx="2308302" cy="292388"/>
          </a:xfrm>
          <a:prstGeom prst="rect">
            <a:avLst/>
          </a:prstGeom>
          <a:noFill/>
        </p:spPr>
        <p:txBody>
          <a:bodyPr wrap="square">
            <a:spAutoFit/>
          </a:bodyPr>
          <a:lstStyle/>
          <a:p>
            <a:r>
              <a:rPr lang="en-US" sz="1300" dirty="0"/>
              <a:t>Bellman target</a:t>
            </a:r>
          </a:p>
        </p:txBody>
      </p:sp>
      <p:sp>
        <p:nvSpPr>
          <p:cNvPr id="33" name="TextBox 32">
            <a:extLst>
              <a:ext uri="{FF2B5EF4-FFF2-40B4-BE49-F238E27FC236}">
                <a16:creationId xmlns:a16="http://schemas.microsoft.com/office/drawing/2014/main" id="{0AD94B39-AF96-D41E-DFD3-07CCA8CBE4BA}"/>
              </a:ext>
            </a:extLst>
          </p:cNvPr>
          <p:cNvSpPr txBox="1"/>
          <p:nvPr/>
        </p:nvSpPr>
        <p:spPr>
          <a:xfrm>
            <a:off x="3417849" y="2136767"/>
            <a:ext cx="2308302" cy="292388"/>
          </a:xfrm>
          <a:prstGeom prst="rect">
            <a:avLst/>
          </a:prstGeom>
          <a:noFill/>
        </p:spPr>
        <p:txBody>
          <a:bodyPr wrap="square">
            <a:spAutoFit/>
          </a:bodyPr>
          <a:lstStyle/>
          <a:p>
            <a:r>
              <a:rPr lang="en-US" sz="1300" dirty="0"/>
              <a:t>Critic loss function</a:t>
            </a:r>
          </a:p>
        </p:txBody>
      </p:sp>
      <p:sp>
        <p:nvSpPr>
          <p:cNvPr id="47" name="TextBox 46">
            <a:extLst>
              <a:ext uri="{FF2B5EF4-FFF2-40B4-BE49-F238E27FC236}">
                <a16:creationId xmlns:a16="http://schemas.microsoft.com/office/drawing/2014/main" id="{C2BCB68B-7191-8553-BAB1-7C30B2B204C0}"/>
              </a:ext>
            </a:extLst>
          </p:cNvPr>
          <p:cNvSpPr txBox="1"/>
          <p:nvPr/>
        </p:nvSpPr>
        <p:spPr>
          <a:xfrm>
            <a:off x="162407" y="3958113"/>
            <a:ext cx="3927881" cy="292388"/>
          </a:xfrm>
          <a:prstGeom prst="rect">
            <a:avLst/>
          </a:prstGeom>
          <a:noFill/>
        </p:spPr>
        <p:txBody>
          <a:bodyPr wrap="square">
            <a:spAutoFit/>
          </a:bodyPr>
          <a:lstStyle/>
          <a:p>
            <a:r>
              <a:rPr lang="en-US" sz="1300" dirty="0"/>
              <a:t>4, </a:t>
            </a:r>
            <a:r>
              <a:rPr lang="en-US" sz="1300" b="1" dirty="0"/>
              <a:t>Gradient descent updates</a:t>
            </a:r>
            <a:r>
              <a:rPr lang="en-US" sz="1300" dirty="0"/>
              <a:t>:</a:t>
            </a:r>
          </a:p>
        </p:txBody>
      </p:sp>
      <p:pic>
        <p:nvPicPr>
          <p:cNvPr id="49" name="Picture 48">
            <a:extLst>
              <a:ext uri="{FF2B5EF4-FFF2-40B4-BE49-F238E27FC236}">
                <a16:creationId xmlns:a16="http://schemas.microsoft.com/office/drawing/2014/main" id="{437A355D-5263-55AB-4850-D3740AB9E1E9}"/>
              </a:ext>
            </a:extLst>
          </p:cNvPr>
          <p:cNvPicPr>
            <a:picLocks noChangeAspect="1"/>
          </p:cNvPicPr>
          <p:nvPr/>
        </p:nvPicPr>
        <p:blipFill>
          <a:blip r:embed="rId2"/>
          <a:stretch>
            <a:fillRect/>
          </a:stretch>
        </p:blipFill>
        <p:spPr>
          <a:xfrm>
            <a:off x="441447" y="4331086"/>
            <a:ext cx="1615288" cy="607520"/>
          </a:xfrm>
          <a:prstGeom prst="rect">
            <a:avLst/>
          </a:prstGeom>
        </p:spPr>
      </p:pic>
      <p:sp>
        <p:nvSpPr>
          <p:cNvPr id="50" name="Slide Number Placeholder 1">
            <a:extLst>
              <a:ext uri="{FF2B5EF4-FFF2-40B4-BE49-F238E27FC236}">
                <a16:creationId xmlns:a16="http://schemas.microsoft.com/office/drawing/2014/main" id="{AF23A0D3-D84A-3BD0-A0D7-A7BE5D15B1FA}"/>
              </a:ext>
            </a:extLst>
          </p:cNvPr>
          <p:cNvSpPr>
            <a:spLocks noGrp="1"/>
          </p:cNvSpPr>
          <p:nvPr>
            <p:ph type="sldNum" sz="quarter" idx="12"/>
          </p:nvPr>
        </p:nvSpPr>
        <p:spPr>
          <a:xfrm>
            <a:off x="8746436" y="4857750"/>
            <a:ext cx="283264" cy="285750"/>
          </a:xfrm>
        </p:spPr>
        <p:txBody>
          <a:bodyPr/>
          <a:lstStyle/>
          <a:p>
            <a:pPr defTabSz="685772"/>
            <a:fld id="{FE7A4BB3-E848-5A44-82DF-322201952CD8}" type="slidenum">
              <a:rPr lang="en-US" smtClean="0"/>
              <a:pPr defTabSz="685772"/>
              <a:t>23</a:t>
            </a:fld>
            <a:endParaRPr lang="en-US" dirty="0"/>
          </a:p>
        </p:txBody>
      </p:sp>
      <p:pic>
        <p:nvPicPr>
          <p:cNvPr id="5" name="Picture 4">
            <a:extLst>
              <a:ext uri="{FF2B5EF4-FFF2-40B4-BE49-F238E27FC236}">
                <a16:creationId xmlns:a16="http://schemas.microsoft.com/office/drawing/2014/main" id="{34150BA6-0438-FE15-DBF3-8EDA75D0D3CB}"/>
              </a:ext>
            </a:extLst>
          </p:cNvPr>
          <p:cNvPicPr>
            <a:picLocks noChangeAspect="1"/>
          </p:cNvPicPr>
          <p:nvPr/>
        </p:nvPicPr>
        <p:blipFill>
          <a:blip r:embed="rId3"/>
          <a:stretch>
            <a:fillRect/>
          </a:stretch>
        </p:blipFill>
        <p:spPr>
          <a:xfrm>
            <a:off x="539108" y="1699255"/>
            <a:ext cx="1587498" cy="1217808"/>
          </a:xfrm>
          <a:prstGeom prst="rect">
            <a:avLst/>
          </a:prstGeom>
        </p:spPr>
      </p:pic>
      <p:pic>
        <p:nvPicPr>
          <p:cNvPr id="10" name="Picture 9">
            <a:extLst>
              <a:ext uri="{FF2B5EF4-FFF2-40B4-BE49-F238E27FC236}">
                <a16:creationId xmlns:a16="http://schemas.microsoft.com/office/drawing/2014/main" id="{0A7A1A21-1D63-C6A4-EE6C-AF8962FB42D9}"/>
              </a:ext>
            </a:extLst>
          </p:cNvPr>
          <p:cNvPicPr>
            <a:picLocks noChangeAspect="1"/>
          </p:cNvPicPr>
          <p:nvPr/>
        </p:nvPicPr>
        <p:blipFill>
          <a:blip r:embed="rId4"/>
          <a:stretch>
            <a:fillRect/>
          </a:stretch>
        </p:blipFill>
        <p:spPr>
          <a:xfrm>
            <a:off x="5080032" y="1710565"/>
            <a:ext cx="2669995" cy="770335"/>
          </a:xfrm>
          <a:prstGeom prst="rect">
            <a:avLst/>
          </a:prstGeom>
        </p:spPr>
      </p:pic>
      <p:pic>
        <p:nvPicPr>
          <p:cNvPr id="12" name="Picture 11">
            <a:extLst>
              <a:ext uri="{FF2B5EF4-FFF2-40B4-BE49-F238E27FC236}">
                <a16:creationId xmlns:a16="http://schemas.microsoft.com/office/drawing/2014/main" id="{63F1389D-434E-964C-40CE-720DE61A037C}"/>
              </a:ext>
            </a:extLst>
          </p:cNvPr>
          <p:cNvPicPr>
            <a:picLocks noChangeAspect="1"/>
          </p:cNvPicPr>
          <p:nvPr/>
        </p:nvPicPr>
        <p:blipFill>
          <a:blip r:embed="rId5"/>
          <a:stretch>
            <a:fillRect/>
          </a:stretch>
        </p:blipFill>
        <p:spPr>
          <a:xfrm>
            <a:off x="330357" y="3347333"/>
            <a:ext cx="4106659" cy="531797"/>
          </a:xfrm>
          <a:prstGeom prst="rect">
            <a:avLst/>
          </a:prstGeom>
        </p:spPr>
      </p:pic>
      <p:pic>
        <p:nvPicPr>
          <p:cNvPr id="21" name="Picture 20">
            <a:extLst>
              <a:ext uri="{FF2B5EF4-FFF2-40B4-BE49-F238E27FC236}">
                <a16:creationId xmlns:a16="http://schemas.microsoft.com/office/drawing/2014/main" id="{2BBFFC53-AC22-204B-4BDF-213CF2918617}"/>
              </a:ext>
            </a:extLst>
          </p:cNvPr>
          <p:cNvPicPr>
            <a:picLocks noChangeAspect="1"/>
          </p:cNvPicPr>
          <p:nvPr/>
        </p:nvPicPr>
        <p:blipFill>
          <a:blip r:embed="rId6"/>
          <a:stretch>
            <a:fillRect/>
          </a:stretch>
        </p:blipFill>
        <p:spPr>
          <a:xfrm>
            <a:off x="5184132" y="2718162"/>
            <a:ext cx="3855934" cy="1944732"/>
          </a:xfrm>
          <a:prstGeom prst="rect">
            <a:avLst/>
          </a:prstGeom>
        </p:spPr>
      </p:pic>
      <p:sp>
        <p:nvSpPr>
          <p:cNvPr id="23" name="TextBox 22">
            <a:extLst>
              <a:ext uri="{FF2B5EF4-FFF2-40B4-BE49-F238E27FC236}">
                <a16:creationId xmlns:a16="http://schemas.microsoft.com/office/drawing/2014/main" id="{FCC1FBDC-B157-6FD8-B952-9CEBF1C92EC5}"/>
              </a:ext>
            </a:extLst>
          </p:cNvPr>
          <p:cNvSpPr txBox="1"/>
          <p:nvPr/>
        </p:nvSpPr>
        <p:spPr>
          <a:xfrm>
            <a:off x="4415243" y="4669765"/>
            <a:ext cx="4741775" cy="215444"/>
          </a:xfrm>
          <a:prstGeom prst="rect">
            <a:avLst/>
          </a:prstGeom>
          <a:noFill/>
        </p:spPr>
        <p:txBody>
          <a:bodyPr wrap="square">
            <a:spAutoFit/>
          </a:bodyPr>
          <a:lstStyle/>
          <a:p>
            <a:r>
              <a:rPr lang="en-US" sz="800" dirty="0"/>
              <a:t>Image: www.geeksforgeeks.org/artificial-intelligence/model-based-reinforcement-learning-mbrl-in-ai/</a:t>
            </a:r>
          </a:p>
        </p:txBody>
      </p:sp>
    </p:spTree>
    <p:extLst>
      <p:ext uri="{BB962C8B-B14F-4D97-AF65-F5344CB8AC3E}">
        <p14:creationId xmlns:p14="http://schemas.microsoft.com/office/powerpoint/2010/main" val="190450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0BDAE-FF67-89CB-9B85-C323FF818529}"/>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22B9B7AC-C5B7-FC92-D756-E8C2B6458EFD}"/>
              </a:ext>
            </a:extLst>
          </p:cNvPr>
          <p:cNvSpPr>
            <a:spLocks noGrp="1"/>
          </p:cNvSpPr>
          <p:nvPr>
            <p:ph type="title"/>
          </p:nvPr>
        </p:nvSpPr>
        <p:spPr>
          <a:xfrm>
            <a:off x="1489166" y="269966"/>
            <a:ext cx="5690303" cy="213943"/>
          </a:xfrm>
        </p:spPr>
        <p:txBody>
          <a:bodyPr/>
          <a:lstStyle/>
          <a:p>
            <a:r>
              <a:rPr lang="en-US" sz="2000" dirty="0">
                <a:solidFill>
                  <a:schemeClr val="tx2"/>
                </a:solidFill>
              </a:rPr>
              <a:t>Model-Based Reinforcement Learning (MBRL)</a:t>
            </a:r>
          </a:p>
        </p:txBody>
      </p:sp>
      <p:sp>
        <p:nvSpPr>
          <p:cNvPr id="6" name="TextBox 5">
            <a:extLst>
              <a:ext uri="{FF2B5EF4-FFF2-40B4-BE49-F238E27FC236}">
                <a16:creationId xmlns:a16="http://schemas.microsoft.com/office/drawing/2014/main" id="{612FC829-E2E3-E7AA-3967-A6D1C34E14D6}"/>
              </a:ext>
            </a:extLst>
          </p:cNvPr>
          <p:cNvSpPr txBox="1"/>
          <p:nvPr/>
        </p:nvSpPr>
        <p:spPr>
          <a:xfrm>
            <a:off x="162408" y="543371"/>
            <a:ext cx="8925635" cy="738664"/>
          </a:xfrm>
          <a:prstGeom prst="rect">
            <a:avLst/>
          </a:prstGeom>
          <a:noFill/>
        </p:spPr>
        <p:txBody>
          <a:bodyPr wrap="square">
            <a:spAutoFit/>
          </a:bodyPr>
          <a:lstStyle/>
          <a:p>
            <a:r>
              <a:rPr lang="en-US" sz="1400" dirty="0"/>
              <a:t>MBRL aims to</a:t>
            </a:r>
            <a:r>
              <a:rPr lang="en-US" sz="1400" b="1" dirty="0"/>
              <a:t> improve sample efficiency </a:t>
            </a:r>
            <a:r>
              <a:rPr lang="en-US" sz="1400" dirty="0"/>
              <a:t>by </a:t>
            </a:r>
            <a:r>
              <a:rPr lang="en-US" sz="1400" b="1" dirty="0"/>
              <a:t>learning a predictive model </a:t>
            </a:r>
            <a:r>
              <a:rPr lang="en-US" sz="1400" dirty="0"/>
              <a:t>of the environment dynamics and using it to </a:t>
            </a:r>
            <a:r>
              <a:rPr lang="en-US" sz="1400" b="1" dirty="0"/>
              <a:t>simulate trajectories</a:t>
            </a:r>
            <a:r>
              <a:rPr lang="en-US" sz="1400" dirty="0"/>
              <a:t> for Q-function fitting and policy optimization. This framework is followed by methods such as MBPO, TD3-MB, MOPO, COMBO, DreamerV3, and Plan2Explore.</a:t>
            </a:r>
          </a:p>
        </p:txBody>
      </p:sp>
      <p:sp>
        <p:nvSpPr>
          <p:cNvPr id="3" name="TextBox 2">
            <a:extLst>
              <a:ext uri="{FF2B5EF4-FFF2-40B4-BE49-F238E27FC236}">
                <a16:creationId xmlns:a16="http://schemas.microsoft.com/office/drawing/2014/main" id="{6FF262C1-9803-5CD1-1DBA-37E3DB74ED3B}"/>
              </a:ext>
            </a:extLst>
          </p:cNvPr>
          <p:cNvSpPr txBox="1"/>
          <p:nvPr/>
        </p:nvSpPr>
        <p:spPr>
          <a:xfrm>
            <a:off x="2971759" y="4885209"/>
            <a:ext cx="5812971" cy="230832"/>
          </a:xfrm>
          <a:prstGeom prst="rect">
            <a:avLst/>
          </a:prstGeom>
          <a:noFill/>
        </p:spPr>
        <p:txBody>
          <a:bodyPr wrap="square">
            <a:spAutoFit/>
          </a:bodyPr>
          <a:lstStyle/>
          <a:p>
            <a:r>
              <a:rPr lang="en-US" sz="900" dirty="0"/>
              <a:t>Richard S. Sutton and Andrew G. Barto, Reinforcement Learning: An Introduction, </a:t>
            </a:r>
            <a:r>
              <a:rPr lang="de-DE" sz="900" dirty="0"/>
              <a:t>MIT Press, 2nd </a:t>
            </a:r>
            <a:r>
              <a:rPr lang="de-DE" sz="900" dirty="0" err="1"/>
              <a:t>ed</a:t>
            </a:r>
            <a:r>
              <a:rPr lang="de-DE" sz="900" dirty="0"/>
              <a:t>., 2018</a:t>
            </a:r>
            <a:endParaRPr lang="en-US" sz="900" dirty="0"/>
          </a:p>
        </p:txBody>
      </p:sp>
      <p:sp>
        <p:nvSpPr>
          <p:cNvPr id="8" name="TextBox 7">
            <a:extLst>
              <a:ext uri="{FF2B5EF4-FFF2-40B4-BE49-F238E27FC236}">
                <a16:creationId xmlns:a16="http://schemas.microsoft.com/office/drawing/2014/main" id="{56104325-9B20-36C1-E639-F018D0701438}"/>
              </a:ext>
            </a:extLst>
          </p:cNvPr>
          <p:cNvSpPr txBox="1"/>
          <p:nvPr/>
        </p:nvSpPr>
        <p:spPr>
          <a:xfrm>
            <a:off x="3244968" y="1360644"/>
            <a:ext cx="3882997" cy="292388"/>
          </a:xfrm>
          <a:prstGeom prst="rect">
            <a:avLst/>
          </a:prstGeom>
          <a:noFill/>
        </p:spPr>
        <p:txBody>
          <a:bodyPr wrap="square">
            <a:spAutoFit/>
          </a:bodyPr>
          <a:lstStyle/>
          <a:p>
            <a:r>
              <a:rPr lang="en-US" sz="1300" dirty="0"/>
              <a:t>2, </a:t>
            </a:r>
            <a:r>
              <a:rPr lang="en-US" sz="1300" b="1" dirty="0"/>
              <a:t>Critic Update </a:t>
            </a:r>
            <a:r>
              <a:rPr lang="en-US" sz="1300" dirty="0"/>
              <a:t>using model rollouts:</a:t>
            </a:r>
          </a:p>
        </p:txBody>
      </p:sp>
      <p:sp>
        <p:nvSpPr>
          <p:cNvPr id="9" name="TextBox 8">
            <a:extLst>
              <a:ext uri="{FF2B5EF4-FFF2-40B4-BE49-F238E27FC236}">
                <a16:creationId xmlns:a16="http://schemas.microsoft.com/office/drawing/2014/main" id="{EE3F0A46-46FF-7DAE-9725-B7BFDFF25FEB}"/>
              </a:ext>
            </a:extLst>
          </p:cNvPr>
          <p:cNvSpPr txBox="1"/>
          <p:nvPr/>
        </p:nvSpPr>
        <p:spPr>
          <a:xfrm>
            <a:off x="97092" y="1360644"/>
            <a:ext cx="3350525" cy="292388"/>
          </a:xfrm>
          <a:prstGeom prst="rect">
            <a:avLst/>
          </a:prstGeom>
          <a:noFill/>
        </p:spPr>
        <p:txBody>
          <a:bodyPr wrap="square">
            <a:spAutoFit/>
          </a:bodyPr>
          <a:lstStyle/>
          <a:p>
            <a:r>
              <a:rPr lang="en-US" sz="1300" dirty="0"/>
              <a:t>1, </a:t>
            </a:r>
            <a:r>
              <a:rPr lang="en-US" sz="1300" b="1" dirty="0"/>
              <a:t>Model rollouts </a:t>
            </a:r>
            <a:r>
              <a:rPr lang="en-US" sz="1300" dirty="0"/>
              <a:t>via sampling:</a:t>
            </a:r>
          </a:p>
        </p:txBody>
      </p:sp>
      <p:sp>
        <p:nvSpPr>
          <p:cNvPr id="18" name="TextBox 17">
            <a:extLst>
              <a:ext uri="{FF2B5EF4-FFF2-40B4-BE49-F238E27FC236}">
                <a16:creationId xmlns:a16="http://schemas.microsoft.com/office/drawing/2014/main" id="{0D2859A5-D135-6259-60B4-45A6A8D8ED71}"/>
              </a:ext>
            </a:extLst>
          </p:cNvPr>
          <p:cNvSpPr txBox="1"/>
          <p:nvPr/>
        </p:nvSpPr>
        <p:spPr>
          <a:xfrm>
            <a:off x="162408" y="3097039"/>
            <a:ext cx="3927881" cy="292388"/>
          </a:xfrm>
          <a:prstGeom prst="rect">
            <a:avLst/>
          </a:prstGeom>
          <a:noFill/>
        </p:spPr>
        <p:txBody>
          <a:bodyPr wrap="square">
            <a:spAutoFit/>
          </a:bodyPr>
          <a:lstStyle/>
          <a:p>
            <a:r>
              <a:rPr lang="en-US" sz="1300" dirty="0"/>
              <a:t>3, </a:t>
            </a:r>
            <a:r>
              <a:rPr lang="en-US" sz="1300" b="1" dirty="0"/>
              <a:t>Actor update </a:t>
            </a:r>
            <a:r>
              <a:rPr lang="en-US" sz="1300" dirty="0"/>
              <a:t>via deterministic policy gradient:</a:t>
            </a:r>
          </a:p>
        </p:txBody>
      </p:sp>
      <p:sp>
        <p:nvSpPr>
          <p:cNvPr id="32" name="TextBox 31">
            <a:extLst>
              <a:ext uri="{FF2B5EF4-FFF2-40B4-BE49-F238E27FC236}">
                <a16:creationId xmlns:a16="http://schemas.microsoft.com/office/drawing/2014/main" id="{EA0E5767-9D2B-304B-A3C4-9FCD0B0FECCA}"/>
              </a:ext>
            </a:extLst>
          </p:cNvPr>
          <p:cNvSpPr txBox="1"/>
          <p:nvPr/>
        </p:nvSpPr>
        <p:spPr>
          <a:xfrm>
            <a:off x="3417849" y="1751467"/>
            <a:ext cx="2308302" cy="292388"/>
          </a:xfrm>
          <a:prstGeom prst="rect">
            <a:avLst/>
          </a:prstGeom>
          <a:noFill/>
        </p:spPr>
        <p:txBody>
          <a:bodyPr wrap="square">
            <a:spAutoFit/>
          </a:bodyPr>
          <a:lstStyle/>
          <a:p>
            <a:r>
              <a:rPr lang="en-US" sz="1300" dirty="0"/>
              <a:t>Bellman target</a:t>
            </a:r>
          </a:p>
        </p:txBody>
      </p:sp>
      <p:sp>
        <p:nvSpPr>
          <p:cNvPr id="33" name="TextBox 32">
            <a:extLst>
              <a:ext uri="{FF2B5EF4-FFF2-40B4-BE49-F238E27FC236}">
                <a16:creationId xmlns:a16="http://schemas.microsoft.com/office/drawing/2014/main" id="{9DAD4AE1-817F-B359-7A39-EE5AC19BE5D4}"/>
              </a:ext>
            </a:extLst>
          </p:cNvPr>
          <p:cNvSpPr txBox="1"/>
          <p:nvPr/>
        </p:nvSpPr>
        <p:spPr>
          <a:xfrm>
            <a:off x="3417849" y="2136767"/>
            <a:ext cx="2308302" cy="292388"/>
          </a:xfrm>
          <a:prstGeom prst="rect">
            <a:avLst/>
          </a:prstGeom>
          <a:noFill/>
        </p:spPr>
        <p:txBody>
          <a:bodyPr wrap="square">
            <a:spAutoFit/>
          </a:bodyPr>
          <a:lstStyle/>
          <a:p>
            <a:r>
              <a:rPr lang="en-US" sz="1300" dirty="0"/>
              <a:t>Critic loss function</a:t>
            </a:r>
          </a:p>
        </p:txBody>
      </p:sp>
      <p:sp>
        <p:nvSpPr>
          <p:cNvPr id="47" name="TextBox 46">
            <a:extLst>
              <a:ext uri="{FF2B5EF4-FFF2-40B4-BE49-F238E27FC236}">
                <a16:creationId xmlns:a16="http://schemas.microsoft.com/office/drawing/2014/main" id="{261AE864-EF0A-C09A-6D4F-FA4FA6D5013E}"/>
              </a:ext>
            </a:extLst>
          </p:cNvPr>
          <p:cNvSpPr txBox="1"/>
          <p:nvPr/>
        </p:nvSpPr>
        <p:spPr>
          <a:xfrm>
            <a:off x="162407" y="3958113"/>
            <a:ext cx="3927881" cy="292388"/>
          </a:xfrm>
          <a:prstGeom prst="rect">
            <a:avLst/>
          </a:prstGeom>
          <a:noFill/>
        </p:spPr>
        <p:txBody>
          <a:bodyPr wrap="square">
            <a:spAutoFit/>
          </a:bodyPr>
          <a:lstStyle/>
          <a:p>
            <a:r>
              <a:rPr lang="en-US" sz="1300" dirty="0"/>
              <a:t>4, </a:t>
            </a:r>
            <a:r>
              <a:rPr lang="en-US" sz="1300" b="1" dirty="0"/>
              <a:t>Gradient descent updates</a:t>
            </a:r>
            <a:r>
              <a:rPr lang="en-US" sz="1300" dirty="0"/>
              <a:t>:</a:t>
            </a:r>
          </a:p>
        </p:txBody>
      </p:sp>
      <p:pic>
        <p:nvPicPr>
          <p:cNvPr id="49" name="Picture 48">
            <a:extLst>
              <a:ext uri="{FF2B5EF4-FFF2-40B4-BE49-F238E27FC236}">
                <a16:creationId xmlns:a16="http://schemas.microsoft.com/office/drawing/2014/main" id="{CCFB64BD-C2FC-93B7-D12B-428093A22102}"/>
              </a:ext>
            </a:extLst>
          </p:cNvPr>
          <p:cNvPicPr>
            <a:picLocks noChangeAspect="1"/>
          </p:cNvPicPr>
          <p:nvPr/>
        </p:nvPicPr>
        <p:blipFill>
          <a:blip r:embed="rId2"/>
          <a:stretch>
            <a:fillRect/>
          </a:stretch>
        </p:blipFill>
        <p:spPr>
          <a:xfrm>
            <a:off x="441447" y="4331086"/>
            <a:ext cx="1615288" cy="607520"/>
          </a:xfrm>
          <a:prstGeom prst="rect">
            <a:avLst/>
          </a:prstGeom>
        </p:spPr>
      </p:pic>
      <p:sp>
        <p:nvSpPr>
          <p:cNvPr id="50" name="Slide Number Placeholder 1">
            <a:extLst>
              <a:ext uri="{FF2B5EF4-FFF2-40B4-BE49-F238E27FC236}">
                <a16:creationId xmlns:a16="http://schemas.microsoft.com/office/drawing/2014/main" id="{E4C0AD05-B44F-00E2-A29A-2B1B86BBC6E9}"/>
              </a:ext>
            </a:extLst>
          </p:cNvPr>
          <p:cNvSpPr>
            <a:spLocks noGrp="1"/>
          </p:cNvSpPr>
          <p:nvPr>
            <p:ph type="sldNum" sz="quarter" idx="12"/>
          </p:nvPr>
        </p:nvSpPr>
        <p:spPr>
          <a:xfrm>
            <a:off x="8746436" y="4857750"/>
            <a:ext cx="283264" cy="285750"/>
          </a:xfrm>
        </p:spPr>
        <p:txBody>
          <a:bodyPr/>
          <a:lstStyle/>
          <a:p>
            <a:pPr defTabSz="685772"/>
            <a:fld id="{FE7A4BB3-E848-5A44-82DF-322201952CD8}" type="slidenum">
              <a:rPr lang="en-US" smtClean="0"/>
              <a:pPr defTabSz="685772"/>
              <a:t>24</a:t>
            </a:fld>
            <a:endParaRPr lang="en-US" dirty="0"/>
          </a:p>
        </p:txBody>
      </p:sp>
      <p:pic>
        <p:nvPicPr>
          <p:cNvPr id="5" name="Picture 4">
            <a:extLst>
              <a:ext uri="{FF2B5EF4-FFF2-40B4-BE49-F238E27FC236}">
                <a16:creationId xmlns:a16="http://schemas.microsoft.com/office/drawing/2014/main" id="{BB0E055A-74FD-8171-BA3F-49128A7DF137}"/>
              </a:ext>
            </a:extLst>
          </p:cNvPr>
          <p:cNvPicPr>
            <a:picLocks noChangeAspect="1"/>
          </p:cNvPicPr>
          <p:nvPr/>
        </p:nvPicPr>
        <p:blipFill>
          <a:blip r:embed="rId3"/>
          <a:stretch>
            <a:fillRect/>
          </a:stretch>
        </p:blipFill>
        <p:spPr>
          <a:xfrm>
            <a:off x="539108" y="1699255"/>
            <a:ext cx="1587498" cy="1217808"/>
          </a:xfrm>
          <a:prstGeom prst="rect">
            <a:avLst/>
          </a:prstGeom>
        </p:spPr>
      </p:pic>
      <p:pic>
        <p:nvPicPr>
          <p:cNvPr id="10" name="Picture 9">
            <a:extLst>
              <a:ext uri="{FF2B5EF4-FFF2-40B4-BE49-F238E27FC236}">
                <a16:creationId xmlns:a16="http://schemas.microsoft.com/office/drawing/2014/main" id="{E65A5E84-89D0-8103-4679-DDD0D4EDD7E9}"/>
              </a:ext>
            </a:extLst>
          </p:cNvPr>
          <p:cNvPicPr>
            <a:picLocks noChangeAspect="1"/>
          </p:cNvPicPr>
          <p:nvPr/>
        </p:nvPicPr>
        <p:blipFill>
          <a:blip r:embed="rId4"/>
          <a:stretch>
            <a:fillRect/>
          </a:stretch>
        </p:blipFill>
        <p:spPr>
          <a:xfrm>
            <a:off x="5080032" y="1710565"/>
            <a:ext cx="2669995" cy="770335"/>
          </a:xfrm>
          <a:prstGeom prst="rect">
            <a:avLst/>
          </a:prstGeom>
        </p:spPr>
      </p:pic>
      <p:sp>
        <p:nvSpPr>
          <p:cNvPr id="2" name="Rectangle 1">
            <a:extLst>
              <a:ext uri="{FF2B5EF4-FFF2-40B4-BE49-F238E27FC236}">
                <a16:creationId xmlns:a16="http://schemas.microsoft.com/office/drawing/2014/main" id="{532F44D3-64B1-78C7-0E7C-1AC032709293}"/>
              </a:ext>
            </a:extLst>
          </p:cNvPr>
          <p:cNvSpPr/>
          <p:nvPr/>
        </p:nvSpPr>
        <p:spPr>
          <a:xfrm>
            <a:off x="2280226" y="2443667"/>
            <a:ext cx="2799806" cy="646331"/>
          </a:xfrm>
          <a:prstGeom prst="rect">
            <a:avLst/>
          </a:prstGeom>
        </p:spPr>
        <p:txBody>
          <a:bodyPr wrap="square">
            <a:spAutoFit/>
          </a:bodyPr>
          <a:lstStyle/>
          <a:p>
            <a:r>
              <a:rPr lang="en-US" sz="1200" b="1" dirty="0">
                <a:solidFill>
                  <a:srgbClr val="C00000"/>
                </a:solidFill>
                <a:cs typeface="Arial"/>
              </a:rPr>
              <a:t>Why to learn the critic if we have accurate and differentiable model and parametric reward functions?</a:t>
            </a:r>
            <a:endParaRPr lang="en-US" sz="1200" dirty="0">
              <a:solidFill>
                <a:srgbClr val="C00000"/>
              </a:solidFill>
            </a:endParaRPr>
          </a:p>
        </p:txBody>
      </p:sp>
      <p:sp>
        <p:nvSpPr>
          <p:cNvPr id="7" name="Rectangle: Rounded Corners 6">
            <a:extLst>
              <a:ext uri="{FF2B5EF4-FFF2-40B4-BE49-F238E27FC236}">
                <a16:creationId xmlns:a16="http://schemas.microsoft.com/office/drawing/2014/main" id="{7DB95536-071B-070C-2A58-347C2A4D1676}"/>
              </a:ext>
            </a:extLst>
          </p:cNvPr>
          <p:cNvSpPr/>
          <p:nvPr/>
        </p:nvSpPr>
        <p:spPr>
          <a:xfrm>
            <a:off x="478971" y="2267533"/>
            <a:ext cx="1647635" cy="588878"/>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8432990-0517-58CC-BA78-1F42A4B4BADD}"/>
              </a:ext>
            </a:extLst>
          </p:cNvPr>
          <p:cNvPicPr>
            <a:picLocks noChangeAspect="1"/>
          </p:cNvPicPr>
          <p:nvPr/>
        </p:nvPicPr>
        <p:blipFill>
          <a:blip r:embed="rId5"/>
          <a:stretch>
            <a:fillRect/>
          </a:stretch>
        </p:blipFill>
        <p:spPr>
          <a:xfrm>
            <a:off x="330357" y="3347333"/>
            <a:ext cx="4106659" cy="531797"/>
          </a:xfrm>
          <a:prstGeom prst="rect">
            <a:avLst/>
          </a:prstGeom>
        </p:spPr>
      </p:pic>
      <p:sp>
        <p:nvSpPr>
          <p:cNvPr id="25" name="TextBox 24">
            <a:extLst>
              <a:ext uri="{FF2B5EF4-FFF2-40B4-BE49-F238E27FC236}">
                <a16:creationId xmlns:a16="http://schemas.microsoft.com/office/drawing/2014/main" id="{CD0F4DD0-7348-EF56-48AD-57F57AF61D0F}"/>
              </a:ext>
            </a:extLst>
          </p:cNvPr>
          <p:cNvSpPr txBox="1"/>
          <p:nvPr/>
        </p:nvSpPr>
        <p:spPr>
          <a:xfrm>
            <a:off x="4415243" y="4669765"/>
            <a:ext cx="4741775" cy="215444"/>
          </a:xfrm>
          <a:prstGeom prst="rect">
            <a:avLst/>
          </a:prstGeom>
          <a:noFill/>
        </p:spPr>
        <p:txBody>
          <a:bodyPr wrap="square">
            <a:spAutoFit/>
          </a:bodyPr>
          <a:lstStyle/>
          <a:p>
            <a:r>
              <a:rPr lang="en-US" sz="800" dirty="0"/>
              <a:t>Image: www.geeksforgeeks.org/artificial-intelligence/model-based-reinforcement-learning-mbrl-in-ai/</a:t>
            </a:r>
          </a:p>
        </p:txBody>
      </p:sp>
      <p:pic>
        <p:nvPicPr>
          <p:cNvPr id="27" name="Picture 26">
            <a:extLst>
              <a:ext uri="{FF2B5EF4-FFF2-40B4-BE49-F238E27FC236}">
                <a16:creationId xmlns:a16="http://schemas.microsoft.com/office/drawing/2014/main" id="{BE29C97E-2552-D1F7-CCDD-DEB794DECE6E}"/>
              </a:ext>
            </a:extLst>
          </p:cNvPr>
          <p:cNvPicPr>
            <a:picLocks noChangeAspect="1"/>
          </p:cNvPicPr>
          <p:nvPr/>
        </p:nvPicPr>
        <p:blipFill>
          <a:blip r:embed="rId6"/>
          <a:stretch>
            <a:fillRect/>
          </a:stretch>
        </p:blipFill>
        <p:spPr>
          <a:xfrm>
            <a:off x="5184132" y="2718162"/>
            <a:ext cx="3855934" cy="1944732"/>
          </a:xfrm>
          <a:prstGeom prst="rect">
            <a:avLst/>
          </a:prstGeom>
        </p:spPr>
      </p:pic>
    </p:spTree>
    <p:extLst>
      <p:ext uri="{BB962C8B-B14F-4D97-AF65-F5344CB8AC3E}">
        <p14:creationId xmlns:p14="http://schemas.microsoft.com/office/powerpoint/2010/main" val="191618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FB8C2-2A01-E828-0111-3DD7CEDA3AE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49E841-AC60-9858-46AB-1A15D1470BCD}"/>
              </a:ext>
            </a:extLst>
          </p:cNvPr>
          <p:cNvSpPr>
            <a:spLocks noGrp="1"/>
          </p:cNvSpPr>
          <p:nvPr>
            <p:ph type="sldNum" sz="quarter" idx="12"/>
          </p:nvPr>
        </p:nvSpPr>
        <p:spPr>
          <a:xfrm>
            <a:off x="8746436" y="4914900"/>
            <a:ext cx="283264" cy="285750"/>
          </a:xfrm>
        </p:spPr>
        <p:txBody>
          <a:bodyPr/>
          <a:lstStyle/>
          <a:p>
            <a:pPr defTabSz="685773"/>
            <a:fld id="{FE7A4BB3-E848-5A44-82DF-322201952CD8}" type="slidenum">
              <a:rPr lang="en-US" smtClean="0"/>
              <a:pPr defTabSz="685773"/>
              <a:t>25</a:t>
            </a:fld>
            <a:endParaRPr lang="en-US" dirty="0"/>
          </a:p>
        </p:txBody>
      </p:sp>
      <p:sp>
        <p:nvSpPr>
          <p:cNvPr id="3" name="Title 2">
            <a:extLst>
              <a:ext uri="{FF2B5EF4-FFF2-40B4-BE49-F238E27FC236}">
                <a16:creationId xmlns:a16="http://schemas.microsoft.com/office/drawing/2014/main" id="{DA6C044D-0020-C629-A286-E44923E72287}"/>
              </a:ext>
            </a:extLst>
          </p:cNvPr>
          <p:cNvSpPr>
            <a:spLocks noGrp="1"/>
          </p:cNvSpPr>
          <p:nvPr>
            <p:ph type="title"/>
          </p:nvPr>
        </p:nvSpPr>
        <p:spPr>
          <a:xfrm>
            <a:off x="1593669" y="169336"/>
            <a:ext cx="7231924" cy="568638"/>
          </a:xfrm>
        </p:spPr>
        <p:txBody>
          <a:bodyPr/>
          <a:lstStyle/>
          <a:p>
            <a:r>
              <a:rPr lang="en-US" sz="2000" dirty="0"/>
              <a:t>Optimal Control Modeling Languages and Solvers</a:t>
            </a:r>
          </a:p>
        </p:txBody>
      </p:sp>
      <p:pic>
        <p:nvPicPr>
          <p:cNvPr id="4" name="Picture 4" descr="CasADi">
            <a:extLst>
              <a:ext uri="{FF2B5EF4-FFF2-40B4-BE49-F238E27FC236}">
                <a16:creationId xmlns:a16="http://schemas.microsoft.com/office/drawing/2014/main" id="{6F32E7D2-6B94-581A-D56C-F1D781F8E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28" y="3440732"/>
            <a:ext cx="2059206" cy="4688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VXPY · GitHub">
            <a:extLst>
              <a:ext uri="{FF2B5EF4-FFF2-40B4-BE49-F238E27FC236}">
                <a16:creationId xmlns:a16="http://schemas.microsoft.com/office/drawing/2014/main" id="{894EECE9-334D-4E0C-4B52-C3DE85E52E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731" b="31539"/>
          <a:stretch/>
        </p:blipFill>
        <p:spPr bwMode="auto">
          <a:xfrm>
            <a:off x="3311880" y="1407191"/>
            <a:ext cx="1945353" cy="481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JuMP | JuMP is a modeling language and supporting packages for mathematical  optimization in Julia.">
            <a:extLst>
              <a:ext uri="{FF2B5EF4-FFF2-40B4-BE49-F238E27FC236}">
                <a16:creationId xmlns:a16="http://schemas.microsoft.com/office/drawing/2014/main" id="{381369DC-CE30-C241-5235-87279CF98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347" y="1317759"/>
            <a:ext cx="1876271" cy="6686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Pyomo">
            <a:extLst>
              <a:ext uri="{FF2B5EF4-FFF2-40B4-BE49-F238E27FC236}">
                <a16:creationId xmlns:a16="http://schemas.microsoft.com/office/drawing/2014/main" id="{BDF6A621-5EEA-643C-53A2-7F9DC5AB03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795" y="1304583"/>
            <a:ext cx="1876271" cy="5925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Gurobi Cloud - Gurobi Optimization">
            <a:extLst>
              <a:ext uri="{FF2B5EF4-FFF2-40B4-BE49-F238E27FC236}">
                <a16:creationId xmlns:a16="http://schemas.microsoft.com/office/drawing/2014/main" id="{D1DAF9F3-7090-730F-A2B6-38856D751A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50" b="22950"/>
          <a:stretch/>
        </p:blipFill>
        <p:spPr bwMode="auto">
          <a:xfrm>
            <a:off x="6419496" y="3440732"/>
            <a:ext cx="1894485" cy="5204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Gekko (optimization software) - Wikipedia">
            <a:extLst>
              <a:ext uri="{FF2B5EF4-FFF2-40B4-BE49-F238E27FC236}">
                <a16:creationId xmlns:a16="http://schemas.microsoft.com/office/drawing/2014/main" id="{3BDE74D8-8D95-0243-390E-C50994DCC9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0061" y="3371916"/>
            <a:ext cx="1880602" cy="589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8B28AA-1282-0053-E1AA-B4CD14B91C17}"/>
              </a:ext>
            </a:extLst>
          </p:cNvPr>
          <p:cNvSpPr txBox="1"/>
          <p:nvPr/>
        </p:nvSpPr>
        <p:spPr>
          <a:xfrm>
            <a:off x="463917" y="2029669"/>
            <a:ext cx="2196790" cy="307777"/>
          </a:xfrm>
          <a:prstGeom prst="rect">
            <a:avLst/>
          </a:prstGeom>
          <a:noFill/>
        </p:spPr>
        <p:txBody>
          <a:bodyPr wrap="square">
            <a:spAutoFit/>
          </a:bodyPr>
          <a:lstStyle/>
          <a:p>
            <a:r>
              <a:rPr lang="en-US" sz="1400" dirty="0">
                <a:hlinkClick r:id="rId8"/>
              </a:rPr>
              <a:t>https://www.pyomo.org/</a:t>
            </a:r>
            <a:r>
              <a:rPr lang="en-US" sz="1400" dirty="0"/>
              <a:t> </a:t>
            </a:r>
          </a:p>
        </p:txBody>
      </p:sp>
      <p:sp>
        <p:nvSpPr>
          <p:cNvPr id="15" name="TextBox 14">
            <a:extLst>
              <a:ext uri="{FF2B5EF4-FFF2-40B4-BE49-F238E27FC236}">
                <a16:creationId xmlns:a16="http://schemas.microsoft.com/office/drawing/2014/main" id="{FC516205-EB72-5BED-4E98-C93034E6015A}"/>
              </a:ext>
            </a:extLst>
          </p:cNvPr>
          <p:cNvSpPr txBox="1"/>
          <p:nvPr/>
        </p:nvSpPr>
        <p:spPr>
          <a:xfrm>
            <a:off x="3311880" y="2029669"/>
            <a:ext cx="2451038" cy="307777"/>
          </a:xfrm>
          <a:prstGeom prst="rect">
            <a:avLst/>
          </a:prstGeom>
          <a:noFill/>
        </p:spPr>
        <p:txBody>
          <a:bodyPr wrap="square">
            <a:spAutoFit/>
          </a:bodyPr>
          <a:lstStyle/>
          <a:p>
            <a:r>
              <a:rPr lang="en-US" sz="1400" dirty="0">
                <a:hlinkClick r:id="rId9"/>
              </a:rPr>
              <a:t>https://www.cvxpy.org/</a:t>
            </a:r>
            <a:r>
              <a:rPr lang="en-US" sz="1400" dirty="0"/>
              <a:t> </a:t>
            </a:r>
          </a:p>
        </p:txBody>
      </p:sp>
      <p:sp>
        <p:nvSpPr>
          <p:cNvPr id="17" name="TextBox 16">
            <a:extLst>
              <a:ext uri="{FF2B5EF4-FFF2-40B4-BE49-F238E27FC236}">
                <a16:creationId xmlns:a16="http://schemas.microsoft.com/office/drawing/2014/main" id="{C8B00546-6308-6A4D-0C20-8F0B3E358862}"/>
              </a:ext>
            </a:extLst>
          </p:cNvPr>
          <p:cNvSpPr txBox="1"/>
          <p:nvPr/>
        </p:nvSpPr>
        <p:spPr>
          <a:xfrm>
            <a:off x="6099371" y="2029669"/>
            <a:ext cx="2830180" cy="307777"/>
          </a:xfrm>
          <a:prstGeom prst="rect">
            <a:avLst/>
          </a:prstGeom>
          <a:noFill/>
        </p:spPr>
        <p:txBody>
          <a:bodyPr wrap="square">
            <a:spAutoFit/>
          </a:bodyPr>
          <a:lstStyle/>
          <a:p>
            <a:r>
              <a:rPr lang="en-US" sz="1400" dirty="0">
                <a:hlinkClick r:id="rId10"/>
              </a:rPr>
              <a:t>https://jump.dev/JuMP.jl/stable/</a:t>
            </a:r>
            <a:r>
              <a:rPr lang="en-US" sz="1400" dirty="0"/>
              <a:t> </a:t>
            </a:r>
          </a:p>
        </p:txBody>
      </p:sp>
      <p:sp>
        <p:nvSpPr>
          <p:cNvPr id="19" name="TextBox 18">
            <a:extLst>
              <a:ext uri="{FF2B5EF4-FFF2-40B4-BE49-F238E27FC236}">
                <a16:creationId xmlns:a16="http://schemas.microsoft.com/office/drawing/2014/main" id="{631C2600-11E8-AB33-DFE5-C90F4DFC21CF}"/>
              </a:ext>
            </a:extLst>
          </p:cNvPr>
          <p:cNvSpPr txBox="1"/>
          <p:nvPr/>
        </p:nvSpPr>
        <p:spPr>
          <a:xfrm>
            <a:off x="592428" y="4098793"/>
            <a:ext cx="2156646" cy="307777"/>
          </a:xfrm>
          <a:prstGeom prst="rect">
            <a:avLst/>
          </a:prstGeom>
          <a:noFill/>
        </p:spPr>
        <p:txBody>
          <a:bodyPr wrap="square">
            <a:spAutoFit/>
          </a:bodyPr>
          <a:lstStyle/>
          <a:p>
            <a:r>
              <a:rPr lang="en-US" sz="1400" dirty="0">
                <a:hlinkClick r:id="rId11"/>
              </a:rPr>
              <a:t>https://web.casadi.org/</a:t>
            </a:r>
            <a:r>
              <a:rPr lang="en-US" sz="1400" dirty="0"/>
              <a:t> </a:t>
            </a:r>
          </a:p>
        </p:txBody>
      </p:sp>
      <p:sp>
        <p:nvSpPr>
          <p:cNvPr id="21" name="TextBox 20">
            <a:extLst>
              <a:ext uri="{FF2B5EF4-FFF2-40B4-BE49-F238E27FC236}">
                <a16:creationId xmlns:a16="http://schemas.microsoft.com/office/drawing/2014/main" id="{96E6385F-B500-45B4-A700-6FC1577F114A}"/>
              </a:ext>
            </a:extLst>
          </p:cNvPr>
          <p:cNvSpPr txBox="1"/>
          <p:nvPr/>
        </p:nvSpPr>
        <p:spPr>
          <a:xfrm>
            <a:off x="3349531" y="4097007"/>
            <a:ext cx="2830180" cy="307777"/>
          </a:xfrm>
          <a:prstGeom prst="rect">
            <a:avLst/>
          </a:prstGeom>
          <a:noFill/>
        </p:spPr>
        <p:txBody>
          <a:bodyPr wrap="square">
            <a:spAutoFit/>
          </a:bodyPr>
          <a:lstStyle/>
          <a:p>
            <a:r>
              <a:rPr lang="en-US" sz="1400" dirty="0">
                <a:hlinkClick r:id="rId12"/>
              </a:rPr>
              <a:t>https://gekko.readthedocs.io/</a:t>
            </a:r>
            <a:endParaRPr lang="en-US" sz="1400" dirty="0"/>
          </a:p>
        </p:txBody>
      </p:sp>
      <p:sp>
        <p:nvSpPr>
          <p:cNvPr id="23" name="TextBox 22">
            <a:extLst>
              <a:ext uri="{FF2B5EF4-FFF2-40B4-BE49-F238E27FC236}">
                <a16:creationId xmlns:a16="http://schemas.microsoft.com/office/drawing/2014/main" id="{9246B9A5-3073-EFE4-2C0B-EA22E734A703}"/>
              </a:ext>
            </a:extLst>
          </p:cNvPr>
          <p:cNvSpPr txBox="1"/>
          <p:nvPr/>
        </p:nvSpPr>
        <p:spPr>
          <a:xfrm>
            <a:off x="6390667" y="4097007"/>
            <a:ext cx="2384131" cy="307777"/>
          </a:xfrm>
          <a:prstGeom prst="rect">
            <a:avLst/>
          </a:prstGeom>
          <a:noFill/>
        </p:spPr>
        <p:txBody>
          <a:bodyPr wrap="square">
            <a:spAutoFit/>
          </a:bodyPr>
          <a:lstStyle/>
          <a:p>
            <a:r>
              <a:rPr lang="en-US" sz="1400" dirty="0">
                <a:hlinkClick r:id="rId13"/>
              </a:rPr>
              <a:t>https://www.gurobi.com/</a:t>
            </a:r>
            <a:r>
              <a:rPr lang="en-US" sz="1400" dirty="0"/>
              <a:t> </a:t>
            </a:r>
          </a:p>
        </p:txBody>
      </p:sp>
    </p:spTree>
    <p:extLst>
      <p:ext uri="{BB962C8B-B14F-4D97-AF65-F5344CB8AC3E}">
        <p14:creationId xmlns:p14="http://schemas.microsoft.com/office/powerpoint/2010/main" val="41124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81490-E065-1FEA-4486-78DB407D13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6F5F1B-8C33-629E-63D4-1997198FB815}"/>
              </a:ext>
            </a:extLst>
          </p:cNvPr>
          <p:cNvSpPr>
            <a:spLocks noGrp="1"/>
          </p:cNvSpPr>
          <p:nvPr>
            <p:ph sz="quarter" idx="20"/>
          </p:nvPr>
        </p:nvSpPr>
        <p:spPr>
          <a:xfrm>
            <a:off x="400594" y="827964"/>
            <a:ext cx="8457656" cy="3886913"/>
          </a:xfrm>
        </p:spPr>
        <p:txBody>
          <a:bodyPr/>
          <a:lstStyle/>
          <a:p>
            <a:pPr marL="0" marR="0" lvl="0" indent="0">
              <a:lnSpc>
                <a:spcPct val="107000"/>
              </a:lnSpc>
              <a:buNone/>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buNone/>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2">
            <a:extLst>
              <a:ext uri="{FF2B5EF4-FFF2-40B4-BE49-F238E27FC236}">
                <a16:creationId xmlns:a16="http://schemas.microsoft.com/office/drawing/2014/main" id="{B87DBD18-9482-F6A9-CDFA-4CC7A8545DEC}"/>
              </a:ext>
            </a:extLst>
          </p:cNvPr>
          <p:cNvSpPr>
            <a:spLocks noGrp="1"/>
          </p:cNvSpPr>
          <p:nvPr>
            <p:ph type="title"/>
          </p:nvPr>
        </p:nvSpPr>
        <p:spPr>
          <a:xfrm>
            <a:off x="1571896" y="169334"/>
            <a:ext cx="5607573" cy="507831"/>
          </a:xfrm>
        </p:spPr>
        <p:txBody>
          <a:bodyPr/>
          <a:lstStyle/>
          <a:p>
            <a:r>
              <a:rPr lang="en-US" sz="1875" dirty="0">
                <a:solidFill>
                  <a:schemeClr val="tx2"/>
                </a:solidFill>
              </a:rPr>
              <a:t>Homework Assignment: Project Proposal</a:t>
            </a:r>
          </a:p>
        </p:txBody>
      </p:sp>
      <p:sp>
        <p:nvSpPr>
          <p:cNvPr id="2" name="TextBox 1">
            <a:extLst>
              <a:ext uri="{FF2B5EF4-FFF2-40B4-BE49-F238E27FC236}">
                <a16:creationId xmlns:a16="http://schemas.microsoft.com/office/drawing/2014/main" id="{197C0D6A-8EF2-FCE2-C8D6-3A0D68C5F97D}"/>
              </a:ext>
            </a:extLst>
          </p:cNvPr>
          <p:cNvSpPr txBox="1"/>
          <p:nvPr/>
        </p:nvSpPr>
        <p:spPr>
          <a:xfrm>
            <a:off x="169498" y="827964"/>
            <a:ext cx="8805003" cy="4546501"/>
          </a:xfrm>
          <a:prstGeom prst="rect">
            <a:avLst/>
          </a:prstGeom>
          <a:noFill/>
        </p:spPr>
        <p:txBody>
          <a:bodyPr wrap="square">
            <a:spAutoFit/>
          </a:bodyPr>
          <a:lstStyle/>
          <a:p>
            <a:pPr>
              <a:lnSpc>
                <a:spcPct val="150000"/>
              </a:lnSpc>
            </a:pPr>
            <a:r>
              <a:rPr lang="en-US" sz="1500" b="1" dirty="0"/>
              <a:t>Project proposal</a:t>
            </a:r>
            <a:r>
              <a:rPr lang="en-US" sz="1500" dirty="0"/>
              <a:t>: Based on the feedback from this week update the 2-page proposal.</a:t>
            </a:r>
          </a:p>
          <a:p>
            <a:pPr>
              <a:lnSpc>
                <a:spcPct val="150000"/>
              </a:lnSpc>
            </a:pPr>
            <a:r>
              <a:rPr lang="en-US" sz="1500" dirty="0"/>
              <a:t>The proposal must include following paragraphs:</a:t>
            </a:r>
          </a:p>
          <a:p>
            <a:pPr marL="285750" indent="-285750">
              <a:lnSpc>
                <a:spcPct val="150000"/>
              </a:lnSpc>
              <a:buFont typeface="Arial" panose="020B0604020202020204" pitchFamily="34" charset="0"/>
              <a:buChar char="•"/>
            </a:pPr>
            <a:r>
              <a:rPr lang="en-US" sz="1500" b="1" dirty="0"/>
              <a:t>Summary: </a:t>
            </a:r>
            <a:r>
              <a:rPr lang="en-US" sz="1500" dirty="0"/>
              <a:t>Single sentence providing concise overview of the proposal.</a:t>
            </a:r>
          </a:p>
          <a:p>
            <a:pPr marL="285750" indent="-285750">
              <a:lnSpc>
                <a:spcPct val="150000"/>
              </a:lnSpc>
              <a:buFont typeface="Arial" panose="020B0604020202020204" pitchFamily="34" charset="0"/>
              <a:buChar char="•"/>
            </a:pPr>
            <a:r>
              <a:rPr lang="en-US" sz="1500" b="1" dirty="0"/>
              <a:t>Introduction: </a:t>
            </a:r>
            <a:r>
              <a:rPr lang="en-US" sz="1500" dirty="0"/>
              <a:t>Provides context and problem statement. Answers</a:t>
            </a:r>
            <a:r>
              <a:rPr lang="en-US" sz="1500" b="1" dirty="0"/>
              <a:t> </a:t>
            </a:r>
            <a:r>
              <a:rPr lang="en-US" sz="1500" dirty="0"/>
              <a:t>what is the problem and why is the problem important.</a:t>
            </a:r>
          </a:p>
          <a:p>
            <a:pPr marL="285750" indent="-285750">
              <a:lnSpc>
                <a:spcPct val="150000"/>
              </a:lnSpc>
              <a:buFont typeface="Arial" panose="020B0604020202020204" pitchFamily="34" charset="0"/>
              <a:buChar char="•"/>
            </a:pPr>
            <a:r>
              <a:rPr lang="en-US" sz="1500" b="1" dirty="0"/>
              <a:t>Objectives</a:t>
            </a:r>
            <a:r>
              <a:rPr lang="en-US" sz="1500" dirty="0"/>
              <a:t>: States clear and specific objectives of the proposal. Answers what we want to achieve.</a:t>
            </a:r>
          </a:p>
          <a:p>
            <a:pPr marL="285750" indent="-285750">
              <a:lnSpc>
                <a:spcPct val="150000"/>
              </a:lnSpc>
              <a:buFont typeface="Arial" panose="020B0604020202020204" pitchFamily="34" charset="0"/>
              <a:buChar char="•"/>
            </a:pPr>
            <a:r>
              <a:rPr lang="en-US" sz="1500" b="1" dirty="0"/>
              <a:t>Technical approach: </a:t>
            </a:r>
            <a:r>
              <a:rPr lang="en-US" sz="1500" dirty="0"/>
              <a:t>Detailed explanation of how the project will be executed. Provides steps, strategies, and techniques to be used. Answers how are we going to achieve our objectives.</a:t>
            </a:r>
          </a:p>
          <a:p>
            <a:pPr marL="285750" indent="-285750">
              <a:lnSpc>
                <a:spcPct val="150000"/>
              </a:lnSpc>
              <a:buFont typeface="Arial" panose="020B0604020202020204" pitchFamily="34" charset="0"/>
              <a:buChar char="•"/>
            </a:pPr>
            <a:r>
              <a:rPr lang="en-US" sz="1500" b="1" dirty="0"/>
              <a:t>Expected outcomes: </a:t>
            </a:r>
            <a:r>
              <a:rPr lang="en-US" sz="1500" dirty="0"/>
              <a:t>Key results expected from the project. Performance indicators and success metrics. </a:t>
            </a:r>
          </a:p>
          <a:p>
            <a:pPr marL="285750" indent="-285750">
              <a:lnSpc>
                <a:spcPct val="150000"/>
              </a:lnSpc>
              <a:buFont typeface="Arial" panose="020B0604020202020204" pitchFamily="34" charset="0"/>
              <a:buChar char="•"/>
            </a:pPr>
            <a:endParaRPr lang="en-US" sz="1500" dirty="0"/>
          </a:p>
          <a:p>
            <a:pPr>
              <a:lnSpc>
                <a:spcPct val="150000"/>
              </a:lnSpc>
            </a:pPr>
            <a:endParaRPr lang="en-US" sz="1500" dirty="0"/>
          </a:p>
        </p:txBody>
      </p:sp>
    </p:spTree>
    <p:extLst>
      <p:ext uri="{BB962C8B-B14F-4D97-AF65-F5344CB8AC3E}">
        <p14:creationId xmlns:p14="http://schemas.microsoft.com/office/powerpoint/2010/main" val="124969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1685D-E4D1-39DB-525D-05EF1DA5096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0B878B8-5912-B911-46B0-FC549A09D82E}"/>
              </a:ext>
            </a:extLst>
          </p:cNvPr>
          <p:cNvSpPr>
            <a:spLocks noGrp="1"/>
          </p:cNvSpPr>
          <p:nvPr>
            <p:ph type="title"/>
          </p:nvPr>
        </p:nvSpPr>
        <p:spPr>
          <a:xfrm>
            <a:off x="1571896" y="169334"/>
            <a:ext cx="6378983" cy="507831"/>
          </a:xfrm>
        </p:spPr>
        <p:txBody>
          <a:bodyPr/>
          <a:lstStyle/>
          <a:p>
            <a:r>
              <a:rPr lang="en-US" sz="1875" dirty="0">
                <a:solidFill>
                  <a:schemeClr val="tx2"/>
                </a:solidFill>
              </a:rPr>
              <a:t>Week 11: Project Presentations and Evaluation</a:t>
            </a:r>
          </a:p>
        </p:txBody>
      </p:sp>
      <p:sp>
        <p:nvSpPr>
          <p:cNvPr id="2" name="Content Placeholder 2">
            <a:extLst>
              <a:ext uri="{FF2B5EF4-FFF2-40B4-BE49-F238E27FC236}">
                <a16:creationId xmlns:a16="http://schemas.microsoft.com/office/drawing/2014/main" id="{C5886127-30FF-3C0F-0F94-59802AD2DDC9}"/>
              </a:ext>
            </a:extLst>
          </p:cNvPr>
          <p:cNvSpPr>
            <a:spLocks noGrp="1"/>
          </p:cNvSpPr>
          <p:nvPr>
            <p:ph sz="quarter" idx="20"/>
          </p:nvPr>
        </p:nvSpPr>
        <p:spPr>
          <a:xfrm>
            <a:off x="343172" y="857795"/>
            <a:ext cx="8457656" cy="3669847"/>
          </a:xfrm>
        </p:spPr>
        <p:txBody>
          <a:bodyPr/>
          <a:lstStyle/>
          <a:p>
            <a:pPr marL="342900" marR="0" lvl="0" indent="-342900">
              <a:lnSpc>
                <a:spcPct val="100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Projects cover 70% of the course grade!</a:t>
            </a:r>
          </a:p>
          <a:p>
            <a:pPr marL="685780" lvl="1" indent="-342900">
              <a:lnSpc>
                <a:spcPct val="100000"/>
              </a:lnSpc>
              <a:spcBef>
                <a:spcPts val="0"/>
              </a:spcBef>
              <a:buFont typeface="Symbol" panose="05050102010706020507" pitchFamily="18" charset="2"/>
              <a:buChar char=""/>
            </a:pPr>
            <a:r>
              <a:rPr lang="en-US" sz="1550" kern="100" dirty="0">
                <a:latin typeface="Calibri" panose="020F0502020204030204" pitchFamily="34" charset="0"/>
                <a:ea typeface="Calibri" panose="020F0502020204030204" pitchFamily="34" charset="0"/>
                <a:cs typeface="Times New Roman" panose="02020603050405020304" pitchFamily="18" charset="0"/>
              </a:rPr>
              <a:t>Project proposal 20% - week 5</a:t>
            </a:r>
          </a:p>
          <a:p>
            <a:pPr marL="685780" lvl="1" indent="-342900">
              <a:lnSpc>
                <a:spcPct val="100000"/>
              </a:lnSpc>
              <a:spcBef>
                <a:spcPts val="0"/>
              </a:spcBef>
              <a:buFont typeface="Symbol" panose="05050102010706020507" pitchFamily="18" charset="2"/>
              <a:buChar char=""/>
            </a:pPr>
            <a:r>
              <a:rPr lang="en-US" sz="1550" kern="100" dirty="0">
                <a:latin typeface="Calibri" panose="020F0502020204030204" pitchFamily="34" charset="0"/>
                <a:ea typeface="Calibri" panose="020F0502020204030204" pitchFamily="34" charset="0"/>
                <a:cs typeface="Times New Roman" panose="02020603050405020304" pitchFamily="18" charset="0"/>
              </a:rPr>
              <a:t>Project progress report 10% - week 8</a:t>
            </a:r>
          </a:p>
          <a:p>
            <a:pPr marL="685780" lvl="1" indent="-342900">
              <a:lnSpc>
                <a:spcPct val="100000"/>
              </a:lnSpc>
              <a:spcBef>
                <a:spcPts val="0"/>
              </a:spcBef>
              <a:buFont typeface="Symbol" panose="05050102010706020507" pitchFamily="18" charset="2"/>
              <a:buChar char=""/>
            </a:pPr>
            <a:r>
              <a:rPr lang="en-US" sz="1550" kern="100" dirty="0">
                <a:latin typeface="Calibri" panose="020F0502020204030204" pitchFamily="34" charset="0"/>
                <a:ea typeface="Calibri" panose="020F0502020204030204" pitchFamily="34" charset="0"/>
                <a:cs typeface="Times New Roman" panose="02020603050405020304" pitchFamily="18" charset="0"/>
              </a:rPr>
              <a:t>Project final report 20% - week 10 </a:t>
            </a:r>
          </a:p>
          <a:p>
            <a:pPr marL="685780" lvl="1" indent="-342900">
              <a:lnSpc>
                <a:spcPct val="100000"/>
              </a:lnSpc>
              <a:spcBef>
                <a:spcPts val="0"/>
              </a:spcBef>
              <a:spcAft>
                <a:spcPts val="800"/>
              </a:spcAft>
              <a:buFont typeface="Symbol" panose="05050102010706020507" pitchFamily="18" charset="2"/>
              <a:buChar char=""/>
            </a:pPr>
            <a:r>
              <a:rPr lang="en-US" sz="1550" kern="100" dirty="0">
                <a:latin typeface="Calibri" panose="020F0502020204030204" pitchFamily="34" charset="0"/>
                <a:ea typeface="Calibri" panose="020F0502020204030204" pitchFamily="34" charset="0"/>
                <a:cs typeface="Times New Roman" panose="02020603050405020304" pitchFamily="18" charset="0"/>
              </a:rPr>
              <a:t>Project presentation 20% - week 11</a:t>
            </a:r>
          </a:p>
          <a:p>
            <a:pPr marL="342900" marR="0" lvl="0" indent="-342900">
              <a:lnSpc>
                <a:spcPct val="100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format.</a:t>
            </a:r>
          </a:p>
          <a:p>
            <a:pPr marL="685820" lvl="3" indent="-342900">
              <a:lnSpc>
                <a:spcPct val="100000"/>
              </a:lnSpc>
              <a:spcBef>
                <a:spcPts val="0"/>
              </a:spcBef>
              <a:buFont typeface="Symbol" panose="05050102010706020507" pitchFamily="18" charset="2"/>
              <a:buChar char=""/>
            </a:pPr>
            <a:r>
              <a:rPr lang="en-US" sz="1550" kern="100" dirty="0">
                <a:latin typeface="Calibri" panose="020F0502020204030204" pitchFamily="34" charset="0"/>
                <a:ea typeface="Calibri" panose="020F0502020204030204" pitchFamily="34" charset="0"/>
                <a:cs typeface="Times New Roman" panose="02020603050405020304" pitchFamily="18" charset="0"/>
              </a:rPr>
              <a:t>Project technical report: 4 to 6 page long pdf document including references and figures.</a:t>
            </a:r>
          </a:p>
          <a:p>
            <a:pPr marL="685780" lvl="1" indent="-342900">
              <a:lnSpc>
                <a:spcPct val="100000"/>
              </a:lnSpc>
              <a:buFont typeface="Symbol" panose="05050102010706020507" pitchFamily="18" charset="2"/>
              <a:buChar char=""/>
            </a:pPr>
            <a:r>
              <a:rPr lang="en-US" sz="1550" kern="100" dirty="0">
                <a:latin typeface="Calibri" panose="020F0502020204030204" pitchFamily="34" charset="0"/>
                <a:ea typeface="Calibri" panose="020F0502020204030204" pitchFamily="34" charset="0"/>
                <a:cs typeface="Times New Roman" panose="02020603050405020304" pitchFamily="18" charset="0"/>
              </a:rPr>
              <a:t>Project presentation: ppt or pdf slides, 15 min time slot per student in week 11.</a:t>
            </a:r>
          </a:p>
          <a:p>
            <a:pPr marL="342900" marR="0" lvl="0" indent="-342900">
              <a:lnSpc>
                <a:spcPct val="100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Admissible topics.</a:t>
            </a:r>
          </a:p>
          <a:p>
            <a:pPr marL="685820" lvl="3" indent="-342900">
              <a:lnSpc>
                <a:spcPct val="100000"/>
              </a:lnSpc>
              <a:spcBef>
                <a:spcPts val="0"/>
              </a:spcBef>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Application of selected </a:t>
            </a:r>
            <a:r>
              <a:rPr lang="en-US" sz="1550" kern="100" dirty="0" err="1">
                <a:effectLst/>
                <a:latin typeface="Calibri" panose="020F0502020204030204" pitchFamily="34" charset="0"/>
                <a:ea typeface="Calibri" panose="020F0502020204030204" pitchFamily="34" charset="0"/>
                <a:cs typeface="Times New Roman" panose="02020603050405020304" pitchFamily="18" charset="0"/>
              </a:rPr>
              <a:t>SciML</a:t>
            </a: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 methods </a:t>
            </a:r>
            <a:r>
              <a:rPr lang="en-US" sz="1550" kern="100" dirty="0">
                <a:latin typeface="Calibri" panose="020F0502020204030204" pitchFamily="34" charset="0"/>
                <a:ea typeface="Calibri" panose="020F0502020204030204" pitchFamily="34" charset="0"/>
                <a:cs typeface="Times New Roman" panose="02020603050405020304" pitchFamily="18" charset="0"/>
              </a:rPr>
              <a:t>to problems inspired by real-world applications</a:t>
            </a:r>
          </a:p>
          <a:p>
            <a:pPr marL="1028720" lvl="4" indent="-342900">
              <a:lnSpc>
                <a:spcPct val="100000"/>
              </a:lnSpc>
              <a:spcBef>
                <a:spcPts val="0"/>
              </a:spcBef>
              <a:buFont typeface="Symbol" panose="05050102010706020507" pitchFamily="18" charset="2"/>
              <a:buChar char=""/>
            </a:pPr>
            <a:r>
              <a:rPr lang="en-US" sz="1425" kern="100" dirty="0">
                <a:latin typeface="Calibri" panose="020F0502020204030204" pitchFamily="34" charset="0"/>
                <a:ea typeface="Calibri" panose="020F0502020204030204" pitchFamily="34" charset="0"/>
                <a:cs typeface="Times New Roman" panose="02020603050405020304" pitchFamily="18" charset="0"/>
              </a:rPr>
              <a:t>e.g., L2O for large scale optimization of energy systems.</a:t>
            </a:r>
            <a:endParaRPr lang="en-US" sz="1425" kern="100" dirty="0">
              <a:effectLst/>
              <a:latin typeface="Calibri" panose="020F0502020204030204" pitchFamily="34" charset="0"/>
              <a:ea typeface="Calibri" panose="020F0502020204030204" pitchFamily="34" charset="0"/>
              <a:cs typeface="Times New Roman" panose="02020603050405020304" pitchFamily="18" charset="0"/>
            </a:endParaRPr>
          </a:p>
          <a:p>
            <a:pPr marL="685820" lvl="3" indent="-342900">
              <a:lnSpc>
                <a:spcPct val="100000"/>
              </a:lnSpc>
              <a:spcBef>
                <a:spcPts val="0"/>
              </a:spcBef>
              <a:buFont typeface="Symbol" panose="05050102010706020507" pitchFamily="18" charset="2"/>
              <a:buChar char=""/>
            </a:pPr>
            <a:r>
              <a:rPr lang="en-US" sz="1550" kern="100" dirty="0">
                <a:latin typeface="Calibri" panose="020F0502020204030204" pitchFamily="34" charset="0"/>
                <a:ea typeface="Calibri" panose="020F0502020204030204" pitchFamily="34" charset="0"/>
                <a:cs typeface="Times New Roman" panose="02020603050405020304" pitchFamily="18" charset="0"/>
              </a:rPr>
              <a:t>Development of new methods tackling some of the open challenges in </a:t>
            </a:r>
            <a:r>
              <a:rPr lang="en-US" sz="1550" kern="100" dirty="0" err="1">
                <a:latin typeface="Calibri" panose="020F0502020204030204" pitchFamily="34" charset="0"/>
                <a:ea typeface="Calibri" panose="020F0502020204030204" pitchFamily="34" charset="0"/>
                <a:cs typeface="Times New Roman" panose="02020603050405020304" pitchFamily="18" charset="0"/>
              </a:rPr>
              <a:t>SciML</a:t>
            </a:r>
            <a:endParaRPr lang="en-US" sz="1550" kern="100" dirty="0">
              <a:latin typeface="Calibri" panose="020F0502020204030204" pitchFamily="34" charset="0"/>
              <a:ea typeface="Calibri" panose="020F0502020204030204" pitchFamily="34" charset="0"/>
              <a:cs typeface="Times New Roman" panose="02020603050405020304" pitchFamily="18" charset="0"/>
            </a:endParaRPr>
          </a:p>
          <a:p>
            <a:pPr marL="1028720" lvl="4" indent="-342900">
              <a:lnSpc>
                <a:spcPct val="100000"/>
              </a:lnSpc>
              <a:spcBef>
                <a:spcPts val="0"/>
              </a:spcBef>
              <a:buFont typeface="Symbol" panose="05050102010706020507" pitchFamily="18" charset="2"/>
              <a:buChar char=""/>
            </a:pPr>
            <a:r>
              <a:rPr lang="en-US" sz="1425" kern="100" dirty="0">
                <a:latin typeface="Calibri" panose="020F0502020204030204" pitchFamily="34" charset="0"/>
                <a:ea typeface="Calibri" panose="020F0502020204030204" pitchFamily="34" charset="0"/>
                <a:cs typeface="Times New Roman" panose="02020603050405020304" pitchFamily="18" charset="0"/>
              </a:rPr>
              <a:t>e.g., novel way of utilizing PINNs in differentiable control for PDEs.</a:t>
            </a:r>
          </a:p>
          <a:p>
            <a:pPr marL="685820" lvl="3" indent="-342900">
              <a:lnSpc>
                <a:spcPct val="100000"/>
              </a:lnSpc>
              <a:spcBef>
                <a:spcPts val="0"/>
              </a:spcBef>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New theory supporting sele</a:t>
            </a:r>
            <a:r>
              <a:rPr lang="en-US" sz="1550" kern="100" dirty="0">
                <a:latin typeface="Calibri" panose="020F0502020204030204" pitchFamily="34" charset="0"/>
                <a:ea typeface="Calibri" panose="020F0502020204030204" pitchFamily="34" charset="0"/>
                <a:cs typeface="Times New Roman" panose="02020603050405020304" pitchFamily="18" charset="0"/>
              </a:rPr>
              <a:t>cted </a:t>
            </a:r>
            <a:r>
              <a:rPr lang="en-US" sz="1550" kern="100" dirty="0" err="1">
                <a:latin typeface="Calibri" panose="020F0502020204030204" pitchFamily="34" charset="0"/>
                <a:ea typeface="Calibri" panose="020F0502020204030204" pitchFamily="34" charset="0"/>
                <a:cs typeface="Times New Roman" panose="02020603050405020304" pitchFamily="18" charset="0"/>
              </a:rPr>
              <a:t>SciML</a:t>
            </a:r>
            <a:r>
              <a:rPr lang="en-US" sz="1550" kern="100" dirty="0">
                <a:latin typeface="Calibri" panose="020F0502020204030204" pitchFamily="34" charset="0"/>
                <a:ea typeface="Calibri" panose="020F0502020204030204" pitchFamily="34" charset="0"/>
                <a:cs typeface="Times New Roman" panose="02020603050405020304" pitchFamily="18" charset="0"/>
              </a:rPr>
              <a:t> methodology</a:t>
            </a:r>
          </a:p>
          <a:p>
            <a:pPr marL="1028720" lvl="4" indent="-342900">
              <a:lnSpc>
                <a:spcPct val="100000"/>
              </a:lnSpc>
              <a:spcBef>
                <a:spcPts val="0"/>
              </a:spcBef>
              <a:buFont typeface="Symbol" panose="05050102010706020507" pitchFamily="18" charset="2"/>
              <a:buChar char=""/>
            </a:pPr>
            <a:r>
              <a:rPr lang="en-US" sz="1425" kern="100" dirty="0">
                <a:latin typeface="Calibri" panose="020F0502020204030204" pitchFamily="34" charset="0"/>
                <a:ea typeface="Calibri" panose="020F0502020204030204" pitchFamily="34" charset="0"/>
                <a:cs typeface="Times New Roman" panose="02020603050405020304" pitchFamily="18" charset="0"/>
              </a:rPr>
              <a:t>e.g., convergence analysis of feasibility restoration layers in L2O.</a:t>
            </a:r>
            <a:endParaRPr lang="en-US" sz="1425" kern="100" dirty="0">
              <a:effectLst/>
              <a:latin typeface="Calibri" panose="020F0502020204030204" pitchFamily="34" charset="0"/>
              <a:ea typeface="Calibri" panose="020F0502020204030204" pitchFamily="34" charset="0"/>
              <a:cs typeface="Times New Roman" panose="02020603050405020304" pitchFamily="18" charset="0"/>
            </a:endParaRPr>
          </a:p>
          <a:p>
            <a:pPr marL="685780" lvl="1" indent="-342900">
              <a:lnSpc>
                <a:spcPct val="100000"/>
              </a:lnSpc>
              <a:buFont typeface="Symbol" panose="05050102010706020507" pitchFamily="18" charset="2"/>
              <a:buChar char=""/>
            </a:pPr>
            <a:endParaRPr lang="en-US" sz="1550" kern="100" dirty="0">
              <a:effectLst/>
              <a:latin typeface="Calibri" panose="020F0502020204030204" pitchFamily="34" charset="0"/>
              <a:ea typeface="Calibri" panose="020F0502020204030204" pitchFamily="34" charset="0"/>
              <a:cs typeface="Times New Roman" panose="02020603050405020304" pitchFamily="18" charset="0"/>
            </a:endParaRPr>
          </a:p>
          <a:p>
            <a:pPr marL="685780" lvl="1" indent="-342900">
              <a:lnSpc>
                <a:spcPct val="100000"/>
              </a:lnSpc>
              <a:spcAft>
                <a:spcPts val="800"/>
              </a:spcAft>
              <a:buFont typeface="Symbol" panose="05050102010706020507" pitchFamily="18" charset="2"/>
              <a:buChar char=""/>
            </a:pPr>
            <a:endParaRPr lang="en-US" sz="15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3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0D0B4-F278-4564-4A38-26FCE9BBA1A9}"/>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0069BBF-6A12-B1C6-C2CF-732206B4F212}"/>
              </a:ext>
            </a:extLst>
          </p:cNvPr>
          <p:cNvSpPr>
            <a:spLocks noGrp="1"/>
          </p:cNvSpPr>
          <p:nvPr>
            <p:ph type="title"/>
          </p:nvPr>
        </p:nvSpPr>
        <p:spPr>
          <a:xfrm>
            <a:off x="1032681" y="169334"/>
            <a:ext cx="7151425" cy="507831"/>
          </a:xfrm>
        </p:spPr>
        <p:txBody>
          <a:bodyPr/>
          <a:lstStyle/>
          <a:p>
            <a:r>
              <a:rPr lang="en-US" sz="1875" dirty="0">
                <a:solidFill>
                  <a:schemeClr val="tx2"/>
                </a:solidFill>
              </a:rPr>
              <a:t>Applications of Optimal Control in Energy Systems</a:t>
            </a:r>
          </a:p>
        </p:txBody>
      </p:sp>
      <p:pic>
        <p:nvPicPr>
          <p:cNvPr id="7" name="Picture 6">
            <a:extLst>
              <a:ext uri="{FF2B5EF4-FFF2-40B4-BE49-F238E27FC236}">
                <a16:creationId xmlns:a16="http://schemas.microsoft.com/office/drawing/2014/main" id="{509DB387-ACA4-6390-8BCF-806ADB566330}"/>
              </a:ext>
            </a:extLst>
          </p:cNvPr>
          <p:cNvPicPr>
            <a:picLocks noChangeAspect="1"/>
          </p:cNvPicPr>
          <p:nvPr/>
        </p:nvPicPr>
        <p:blipFill rotWithShape="1">
          <a:blip r:embed="rId2"/>
          <a:srcRect l="40480" t="281" r="13118" b="56293"/>
          <a:stretch/>
        </p:blipFill>
        <p:spPr>
          <a:xfrm>
            <a:off x="286383" y="947543"/>
            <a:ext cx="2705444" cy="1866016"/>
          </a:xfrm>
          <a:prstGeom prst="rect">
            <a:avLst/>
          </a:prstGeom>
        </p:spPr>
      </p:pic>
      <p:pic>
        <p:nvPicPr>
          <p:cNvPr id="8" name="Picture 2" descr="LA traffic">
            <a:extLst>
              <a:ext uri="{FF2B5EF4-FFF2-40B4-BE49-F238E27FC236}">
                <a16:creationId xmlns:a16="http://schemas.microsoft.com/office/drawing/2014/main" id="{2AEBAEAA-E4EF-FE8A-2E69-FBC4DAA210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61" r="5002"/>
          <a:stretch/>
        </p:blipFill>
        <p:spPr bwMode="auto">
          <a:xfrm>
            <a:off x="3167248" y="3146197"/>
            <a:ext cx="2605755" cy="17597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Offshore Wind Energy Efforts Lagging in the Old Dominion | WVTF">
            <a:extLst>
              <a:ext uri="{FF2B5EF4-FFF2-40B4-BE49-F238E27FC236}">
                <a16:creationId xmlns:a16="http://schemas.microsoft.com/office/drawing/2014/main" id="{9B48312A-7B8C-4DE4-E313-80064B1CD3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4950" y="1009803"/>
            <a:ext cx="2720053" cy="18133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NNL Supports New Solar and Energy Storage Project near Richland Campus ...">
            <a:extLst>
              <a:ext uri="{FF2B5EF4-FFF2-40B4-BE49-F238E27FC236}">
                <a16:creationId xmlns:a16="http://schemas.microsoft.com/office/drawing/2014/main" id="{B0356615-CFD3-9F66-DD6B-E2E549B334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120" r="10056"/>
          <a:stretch/>
        </p:blipFill>
        <p:spPr bwMode="auto">
          <a:xfrm>
            <a:off x="3167248" y="1009803"/>
            <a:ext cx="2605755" cy="18037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earning to adapt and control for complex power systems | PNNL">
            <a:extLst>
              <a:ext uri="{FF2B5EF4-FFF2-40B4-BE49-F238E27FC236}">
                <a16:creationId xmlns:a16="http://schemas.microsoft.com/office/drawing/2014/main" id="{9F141AC5-0E17-E781-EFDA-350EEE0360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412" b="2421"/>
          <a:stretch/>
        </p:blipFill>
        <p:spPr bwMode="auto">
          <a:xfrm>
            <a:off x="286383" y="3149060"/>
            <a:ext cx="2705444" cy="1768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entral West Pumped Hydro - Infrastructure Pipeline">
            <a:extLst>
              <a:ext uri="{FF2B5EF4-FFF2-40B4-BE49-F238E27FC236}">
                <a16:creationId xmlns:a16="http://schemas.microsoft.com/office/drawing/2014/main" id="{53841572-1286-5B9A-C909-85302DBB96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775"/>
          <a:stretch/>
        </p:blipFill>
        <p:spPr bwMode="auto">
          <a:xfrm>
            <a:off x="6009558" y="3146196"/>
            <a:ext cx="2705445" cy="175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86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80CBC-204D-E62A-6C50-12C03A071F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E258DB-0065-688F-5027-466DC683EACF}"/>
              </a:ext>
            </a:extLst>
          </p:cNvPr>
          <p:cNvSpPr>
            <a:spLocks noGrp="1"/>
          </p:cNvSpPr>
          <p:nvPr>
            <p:ph type="sldNum" sz="quarter" idx="12"/>
          </p:nvPr>
        </p:nvSpPr>
        <p:spPr/>
        <p:txBody>
          <a:bodyPr/>
          <a:lstStyle/>
          <a:p>
            <a:pPr defTabSz="685772"/>
            <a:fld id="{FE7A4BB3-E848-5A44-82DF-322201952CD8}" type="slidenum">
              <a:rPr lang="en-US" smtClean="0"/>
              <a:pPr defTabSz="685772"/>
              <a:t>4</a:t>
            </a:fld>
            <a:endParaRPr lang="en-US" dirty="0"/>
          </a:p>
        </p:txBody>
      </p:sp>
      <p:sp>
        <p:nvSpPr>
          <p:cNvPr id="3" name="Title 2">
            <a:extLst>
              <a:ext uri="{FF2B5EF4-FFF2-40B4-BE49-F238E27FC236}">
                <a16:creationId xmlns:a16="http://schemas.microsoft.com/office/drawing/2014/main" id="{CA8F682B-23FE-FCE9-C680-50A51FDB3690}"/>
              </a:ext>
            </a:extLst>
          </p:cNvPr>
          <p:cNvSpPr>
            <a:spLocks noGrp="1"/>
          </p:cNvSpPr>
          <p:nvPr>
            <p:ph type="title"/>
          </p:nvPr>
        </p:nvSpPr>
        <p:spPr>
          <a:xfrm>
            <a:off x="1785257" y="169333"/>
            <a:ext cx="7072993" cy="457684"/>
          </a:xfrm>
        </p:spPr>
        <p:txBody>
          <a:bodyPr/>
          <a:lstStyle/>
          <a:p>
            <a:r>
              <a:rPr lang="en-US" sz="2000" dirty="0"/>
              <a:t>State of the Art Optimal Control Methods</a:t>
            </a:r>
          </a:p>
        </p:txBody>
      </p:sp>
      <p:pic>
        <p:nvPicPr>
          <p:cNvPr id="6" name="Picture 2" descr="How Boston Dynamics Is Redefining Robot Agility - IEEE Spectrum">
            <a:extLst>
              <a:ext uri="{FF2B5EF4-FFF2-40B4-BE49-F238E27FC236}">
                <a16:creationId xmlns:a16="http://schemas.microsoft.com/office/drawing/2014/main" id="{BE58A0A3-A939-7260-33A5-AD87E84211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4" r="23530"/>
          <a:stretch/>
        </p:blipFill>
        <p:spPr bwMode="auto">
          <a:xfrm>
            <a:off x="255578" y="2013819"/>
            <a:ext cx="1289822" cy="17011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27518D-4C4C-83A5-7A7E-6B08E2F935A3}"/>
              </a:ext>
            </a:extLst>
          </p:cNvPr>
          <p:cNvPicPr>
            <a:picLocks noChangeAspect="1"/>
          </p:cNvPicPr>
          <p:nvPr/>
        </p:nvPicPr>
        <p:blipFill rotWithShape="1">
          <a:blip r:embed="rId3"/>
          <a:srcRect r="55899"/>
          <a:stretch/>
        </p:blipFill>
        <p:spPr>
          <a:xfrm>
            <a:off x="1545400" y="1799271"/>
            <a:ext cx="1521437" cy="2034525"/>
          </a:xfrm>
          <a:prstGeom prst="rect">
            <a:avLst/>
          </a:prstGeom>
        </p:spPr>
      </p:pic>
      <p:sp>
        <p:nvSpPr>
          <p:cNvPr id="8" name="Rectangle 7">
            <a:extLst>
              <a:ext uri="{FF2B5EF4-FFF2-40B4-BE49-F238E27FC236}">
                <a16:creationId xmlns:a16="http://schemas.microsoft.com/office/drawing/2014/main" id="{B56A4517-C0D5-7D7C-B382-03E7E0B1E1E4}"/>
              </a:ext>
            </a:extLst>
          </p:cNvPr>
          <p:cNvSpPr/>
          <p:nvPr/>
        </p:nvSpPr>
        <p:spPr>
          <a:xfrm>
            <a:off x="1390064" y="768971"/>
            <a:ext cx="2557110" cy="323165"/>
          </a:xfrm>
          <a:prstGeom prst="rect">
            <a:avLst/>
          </a:prstGeom>
        </p:spPr>
        <p:txBody>
          <a:bodyPr wrap="none">
            <a:spAutoFit/>
          </a:bodyPr>
          <a:lstStyle/>
          <a:p>
            <a:r>
              <a:rPr lang="en-US" sz="1500" b="1" dirty="0">
                <a:cs typeface="Arial"/>
              </a:rPr>
              <a:t>Model Predictive Control</a:t>
            </a:r>
            <a:endParaRPr lang="en-US" sz="1125" dirty="0"/>
          </a:p>
        </p:txBody>
      </p:sp>
      <p:sp>
        <p:nvSpPr>
          <p:cNvPr id="11" name="Rectangle 10">
            <a:extLst>
              <a:ext uri="{FF2B5EF4-FFF2-40B4-BE49-F238E27FC236}">
                <a16:creationId xmlns:a16="http://schemas.microsoft.com/office/drawing/2014/main" id="{68E7341A-21DC-62B4-6FB1-E2A2594F1A7D}"/>
              </a:ext>
            </a:extLst>
          </p:cNvPr>
          <p:cNvSpPr/>
          <p:nvPr/>
        </p:nvSpPr>
        <p:spPr>
          <a:xfrm>
            <a:off x="5616180" y="757897"/>
            <a:ext cx="2515432" cy="323165"/>
          </a:xfrm>
          <a:prstGeom prst="rect">
            <a:avLst/>
          </a:prstGeom>
        </p:spPr>
        <p:txBody>
          <a:bodyPr wrap="none">
            <a:spAutoFit/>
          </a:bodyPr>
          <a:lstStyle/>
          <a:p>
            <a:r>
              <a:rPr lang="en-US" sz="1500" b="1" dirty="0">
                <a:ea typeface="ヒラギノ角ゴ Pro W3" charset="0"/>
                <a:cs typeface="Arial"/>
              </a:rPr>
              <a:t>Reinforcement Learning</a:t>
            </a:r>
            <a:endParaRPr lang="en-US" sz="1125" dirty="0"/>
          </a:p>
        </p:txBody>
      </p:sp>
      <p:pic>
        <p:nvPicPr>
          <p:cNvPr id="2050" name="Picture 2" descr="DEEP MIND/ALPHA GO - Quantum Gambitz">
            <a:extLst>
              <a:ext uri="{FF2B5EF4-FFF2-40B4-BE49-F238E27FC236}">
                <a16:creationId xmlns:a16="http://schemas.microsoft.com/office/drawing/2014/main" id="{84237CBD-D9A3-D559-2842-80716872AF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5348"/>
          <a:stretch/>
        </p:blipFill>
        <p:spPr bwMode="auto">
          <a:xfrm>
            <a:off x="6791502" y="1799271"/>
            <a:ext cx="1830689" cy="20554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INTU 講義">
            <a:extLst>
              <a:ext uri="{FF2B5EF4-FFF2-40B4-BE49-F238E27FC236}">
                <a16:creationId xmlns:a16="http://schemas.microsoft.com/office/drawing/2014/main" id="{51EA49A1-EAC7-81D3-342E-9697F4DC7B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57" t="23399" r="50000" b="18824"/>
          <a:stretch/>
        </p:blipFill>
        <p:spPr bwMode="auto">
          <a:xfrm>
            <a:off x="4874463" y="1799271"/>
            <a:ext cx="1795059" cy="2055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210968D-E806-D1F8-EFB7-E4ABC4512296}"/>
              </a:ext>
            </a:extLst>
          </p:cNvPr>
          <p:cNvSpPr txBox="1"/>
          <p:nvPr/>
        </p:nvSpPr>
        <p:spPr>
          <a:xfrm>
            <a:off x="4702294" y="1113061"/>
            <a:ext cx="4035669" cy="611706"/>
          </a:xfrm>
          <a:prstGeom prst="rect">
            <a:avLst/>
          </a:prstGeom>
          <a:noFill/>
        </p:spPr>
        <p:txBody>
          <a:bodyPr wrap="square" rtlCol="0">
            <a:spAutoFit/>
          </a:bodyPr>
          <a:lstStyle/>
          <a:p>
            <a:pPr algn="ctr"/>
            <a:r>
              <a:rPr lang="en-US" sz="1125" dirty="0"/>
              <a:t>Everywhere where you have reliable digital environment model, and you can use compute resources to solve the problem offline. Successful in GenAI, games, and robotics.</a:t>
            </a:r>
          </a:p>
        </p:txBody>
      </p:sp>
      <p:pic>
        <p:nvPicPr>
          <p:cNvPr id="13" name="Picture 12">
            <a:extLst>
              <a:ext uri="{FF2B5EF4-FFF2-40B4-BE49-F238E27FC236}">
                <a16:creationId xmlns:a16="http://schemas.microsoft.com/office/drawing/2014/main" id="{0ACE19A6-492C-B311-091D-C446CB093047}"/>
              </a:ext>
            </a:extLst>
          </p:cNvPr>
          <p:cNvPicPr>
            <a:picLocks noChangeAspect="1"/>
          </p:cNvPicPr>
          <p:nvPr/>
        </p:nvPicPr>
        <p:blipFill rotWithShape="1">
          <a:blip r:embed="rId3"/>
          <a:srcRect l="54711"/>
          <a:stretch/>
        </p:blipFill>
        <p:spPr>
          <a:xfrm>
            <a:off x="3056556" y="1785645"/>
            <a:ext cx="1578478" cy="2055482"/>
          </a:xfrm>
          <a:prstGeom prst="rect">
            <a:avLst/>
          </a:prstGeom>
        </p:spPr>
      </p:pic>
      <p:sp>
        <p:nvSpPr>
          <p:cNvPr id="15" name="TextBox 14">
            <a:extLst>
              <a:ext uri="{FF2B5EF4-FFF2-40B4-BE49-F238E27FC236}">
                <a16:creationId xmlns:a16="http://schemas.microsoft.com/office/drawing/2014/main" id="{418AF168-0E62-3DBF-C720-AE62AD069B9E}"/>
              </a:ext>
            </a:extLst>
          </p:cNvPr>
          <p:cNvSpPr txBox="1"/>
          <p:nvPr/>
        </p:nvSpPr>
        <p:spPr>
          <a:xfrm>
            <a:off x="730510" y="4416092"/>
            <a:ext cx="8127740" cy="646331"/>
          </a:xfrm>
          <a:prstGeom prst="rect">
            <a:avLst/>
          </a:prstGeom>
          <a:noFill/>
        </p:spPr>
        <p:txBody>
          <a:bodyPr wrap="square">
            <a:spAutoFit/>
          </a:bodyPr>
          <a:lstStyle/>
          <a:p>
            <a:r>
              <a:rPr lang="en-US" sz="900" dirty="0"/>
              <a:t>James B. Rawlings, David Q. Mayne, Moritz M. Diehl, Model Predictive Control: Theory and Design, Nob Hill Publishing, 2nd ed., 2017</a:t>
            </a:r>
          </a:p>
          <a:p>
            <a:r>
              <a:rPr lang="en-US" sz="900" dirty="0"/>
              <a:t>Richard S. Sutton and Andrew G. Barto, Reinforcement Learning: An Introduction, </a:t>
            </a:r>
            <a:r>
              <a:rPr lang="de-DE" sz="900" dirty="0"/>
              <a:t>MIT Press, 2nd </a:t>
            </a:r>
            <a:r>
              <a:rPr lang="de-DE" sz="900" dirty="0" err="1"/>
              <a:t>ed</a:t>
            </a:r>
            <a:r>
              <a:rPr lang="de-DE" sz="900" dirty="0"/>
              <a:t>., 2018</a:t>
            </a:r>
            <a:br>
              <a:rPr lang="en-US" sz="900" dirty="0">
                <a:ea typeface="Times New Roman" panose="02020603050405020304" pitchFamily="18" charset="0"/>
                <a:cs typeface="Ü_ò¯F95'38Ü…©5'77J"/>
              </a:rPr>
            </a:br>
            <a:r>
              <a:rPr lang="en-US" sz="900" dirty="0">
                <a:ea typeface="Times New Roman" panose="02020603050405020304" pitchFamily="18" charset="0"/>
                <a:cs typeface="Ü_ò¯F95'38Ü…©5'77J"/>
              </a:rPr>
              <a:t>Drgona J., et al. 2020. "All You Need to Know About Model Predictive Control for Buildings." Annual Reviews in Control, September 29, 2020</a:t>
            </a:r>
            <a:r>
              <a:rPr lang="en-US" sz="900" dirty="0"/>
              <a:t> </a:t>
            </a:r>
          </a:p>
          <a:p>
            <a:r>
              <a:rPr lang="en-US" sz="900" dirty="0"/>
              <a:t>G. </a:t>
            </a:r>
            <a:r>
              <a:rPr lang="en-US" sz="900" dirty="0" err="1"/>
              <a:t>Dulac</a:t>
            </a:r>
            <a:r>
              <a:rPr lang="en-US" sz="900" dirty="0"/>
              <a:t>-Arnold, D. J. Mankowitz, and T. Hester, “Challenges of real-world reinforcement learning,”, 2019. </a:t>
            </a:r>
          </a:p>
        </p:txBody>
      </p:sp>
      <p:sp>
        <p:nvSpPr>
          <p:cNvPr id="14" name="TextBox 13">
            <a:extLst>
              <a:ext uri="{FF2B5EF4-FFF2-40B4-BE49-F238E27FC236}">
                <a16:creationId xmlns:a16="http://schemas.microsoft.com/office/drawing/2014/main" id="{99C4E655-6211-8469-3393-911D4287CF02}"/>
              </a:ext>
            </a:extLst>
          </p:cNvPr>
          <p:cNvSpPr txBox="1"/>
          <p:nvPr/>
        </p:nvSpPr>
        <p:spPr>
          <a:xfrm>
            <a:off x="545030" y="1116252"/>
            <a:ext cx="4035669" cy="611706"/>
          </a:xfrm>
          <a:prstGeom prst="rect">
            <a:avLst/>
          </a:prstGeom>
          <a:noFill/>
        </p:spPr>
        <p:txBody>
          <a:bodyPr wrap="square" rtlCol="0">
            <a:spAutoFit/>
          </a:bodyPr>
          <a:lstStyle/>
          <a:p>
            <a:pPr algn="ctr"/>
            <a:r>
              <a:rPr lang="en-US" sz="1125" dirty="0"/>
              <a:t>95% of the industrial control applications are PID loops &amp; expert driven rule-based control (RBC).  </a:t>
            </a:r>
          </a:p>
          <a:p>
            <a:pPr algn="ctr"/>
            <a:r>
              <a:rPr lang="en-US" sz="1125" dirty="0"/>
              <a:t>The rest is model predictive control (MPC).</a:t>
            </a:r>
          </a:p>
        </p:txBody>
      </p:sp>
    </p:spTree>
    <p:extLst>
      <p:ext uri="{BB962C8B-B14F-4D97-AF65-F5344CB8AC3E}">
        <p14:creationId xmlns:p14="http://schemas.microsoft.com/office/powerpoint/2010/main" val="152958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154A9-3E7D-1254-3EE0-C393ADF0028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10C04F3-A43C-857A-0D60-AC457DD2396F}"/>
              </a:ext>
            </a:extLst>
          </p:cNvPr>
          <p:cNvSpPr>
            <a:spLocks noGrp="1"/>
          </p:cNvSpPr>
          <p:nvPr>
            <p:ph type="title"/>
          </p:nvPr>
        </p:nvSpPr>
        <p:spPr>
          <a:xfrm>
            <a:off x="1571896" y="169335"/>
            <a:ext cx="5607573" cy="309514"/>
          </a:xfrm>
        </p:spPr>
        <p:txBody>
          <a:bodyPr/>
          <a:lstStyle/>
          <a:p>
            <a:r>
              <a:rPr lang="en-US" sz="1875" dirty="0">
                <a:solidFill>
                  <a:schemeClr val="tx2"/>
                </a:solidFill>
              </a:rPr>
              <a:t>Optimal Control Problem</a:t>
            </a:r>
          </a:p>
        </p:txBody>
      </p:sp>
      <p:sp>
        <p:nvSpPr>
          <p:cNvPr id="13" name="TextBox 12">
            <a:extLst>
              <a:ext uri="{FF2B5EF4-FFF2-40B4-BE49-F238E27FC236}">
                <a16:creationId xmlns:a16="http://schemas.microsoft.com/office/drawing/2014/main" id="{3545B941-7D4E-E5A5-2F95-3F7710C798F9}"/>
              </a:ext>
            </a:extLst>
          </p:cNvPr>
          <p:cNvSpPr txBox="1"/>
          <p:nvPr/>
        </p:nvSpPr>
        <p:spPr>
          <a:xfrm>
            <a:off x="357848" y="4847207"/>
            <a:ext cx="4572000" cy="253916"/>
          </a:xfrm>
          <a:prstGeom prst="rect">
            <a:avLst/>
          </a:prstGeom>
          <a:noFill/>
        </p:spPr>
        <p:txBody>
          <a:bodyPr wrap="square">
            <a:spAutoFit/>
          </a:bodyPr>
          <a:lstStyle/>
          <a:p>
            <a:r>
              <a:rPr lang="en-US" sz="1050" dirty="0">
                <a:hlinkClick r:id="rId2"/>
              </a:rPr>
              <a:t>https://en.wikipedia.org/wiki/Optimal_control</a:t>
            </a:r>
            <a:r>
              <a:rPr lang="en-US" sz="1050" dirty="0"/>
              <a:t> </a:t>
            </a:r>
          </a:p>
        </p:txBody>
      </p:sp>
      <p:sp>
        <p:nvSpPr>
          <p:cNvPr id="15" name="TextBox 14">
            <a:extLst>
              <a:ext uri="{FF2B5EF4-FFF2-40B4-BE49-F238E27FC236}">
                <a16:creationId xmlns:a16="http://schemas.microsoft.com/office/drawing/2014/main" id="{DB7AA2AB-44F4-A6EA-B61F-C7E9C3191948}"/>
              </a:ext>
            </a:extLst>
          </p:cNvPr>
          <p:cNvSpPr txBox="1"/>
          <p:nvPr/>
        </p:nvSpPr>
        <p:spPr>
          <a:xfrm>
            <a:off x="70495" y="1072435"/>
            <a:ext cx="4212529" cy="323165"/>
          </a:xfrm>
          <a:prstGeom prst="rect">
            <a:avLst/>
          </a:prstGeom>
          <a:noFill/>
        </p:spPr>
        <p:txBody>
          <a:bodyPr wrap="square">
            <a:spAutoFit/>
          </a:bodyPr>
          <a:lstStyle/>
          <a:p>
            <a:r>
              <a:rPr lang="en-US" sz="15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Standard optimal control problem formulation:</a:t>
            </a:r>
            <a:endParaRPr lang="en-US" sz="1500" dirty="0"/>
          </a:p>
        </p:txBody>
      </p:sp>
      <p:sp>
        <p:nvSpPr>
          <p:cNvPr id="20" name="TextBox 19">
            <a:extLst>
              <a:ext uri="{FF2B5EF4-FFF2-40B4-BE49-F238E27FC236}">
                <a16:creationId xmlns:a16="http://schemas.microsoft.com/office/drawing/2014/main" id="{1AC1DF86-F113-547C-786B-21EFA555A26D}"/>
              </a:ext>
            </a:extLst>
          </p:cNvPr>
          <p:cNvSpPr txBox="1"/>
          <p:nvPr/>
        </p:nvSpPr>
        <p:spPr>
          <a:xfrm>
            <a:off x="70495" y="496904"/>
            <a:ext cx="8815655" cy="584775"/>
          </a:xfrm>
          <a:prstGeom prst="rect">
            <a:avLst/>
          </a:prstGeom>
          <a:noFill/>
        </p:spPr>
        <p:txBody>
          <a:bodyPr wrap="square">
            <a:spAutoFit/>
          </a:bodyPr>
          <a:lstStyle/>
          <a:p>
            <a:r>
              <a:rPr lang="en-US" sz="1600" dirty="0"/>
              <a:t>Optimal control is a mathematical framework used to determine control policies that optimize a given objective function while satisfying dynamic system constraints.</a:t>
            </a:r>
            <a:endParaRPr lang="en-US" sz="1500" dirty="0"/>
          </a:p>
        </p:txBody>
      </p:sp>
      <p:pic>
        <p:nvPicPr>
          <p:cNvPr id="3" name="Picture 2">
            <a:extLst>
              <a:ext uri="{FF2B5EF4-FFF2-40B4-BE49-F238E27FC236}">
                <a16:creationId xmlns:a16="http://schemas.microsoft.com/office/drawing/2014/main" id="{948F47E6-C02B-5DFC-FE2C-54A0DF6D0797}"/>
              </a:ext>
            </a:extLst>
          </p:cNvPr>
          <p:cNvPicPr>
            <a:picLocks noChangeAspect="1"/>
          </p:cNvPicPr>
          <p:nvPr/>
        </p:nvPicPr>
        <p:blipFill>
          <a:blip r:embed="rId3"/>
          <a:srcRect b="13565"/>
          <a:stretch/>
        </p:blipFill>
        <p:spPr>
          <a:xfrm>
            <a:off x="70496" y="1413655"/>
            <a:ext cx="6084013" cy="1737365"/>
          </a:xfrm>
          <a:prstGeom prst="rect">
            <a:avLst/>
          </a:prstGeom>
        </p:spPr>
      </p:pic>
      <p:pic>
        <p:nvPicPr>
          <p:cNvPr id="6" name="Picture 5">
            <a:extLst>
              <a:ext uri="{FF2B5EF4-FFF2-40B4-BE49-F238E27FC236}">
                <a16:creationId xmlns:a16="http://schemas.microsoft.com/office/drawing/2014/main" id="{E0F5F8EA-5706-1F9A-857C-7D06701719E0}"/>
              </a:ext>
            </a:extLst>
          </p:cNvPr>
          <p:cNvPicPr>
            <a:picLocks noChangeAspect="1"/>
          </p:cNvPicPr>
          <p:nvPr/>
        </p:nvPicPr>
        <p:blipFill>
          <a:blip r:embed="rId4"/>
          <a:srcRect l="4908"/>
          <a:stretch/>
        </p:blipFill>
        <p:spPr>
          <a:xfrm>
            <a:off x="127378" y="3284793"/>
            <a:ext cx="6189658" cy="1517162"/>
          </a:xfrm>
          <a:prstGeom prst="rect">
            <a:avLst/>
          </a:prstGeom>
        </p:spPr>
      </p:pic>
      <p:pic>
        <p:nvPicPr>
          <p:cNvPr id="8" name="Picture 2">
            <a:extLst>
              <a:ext uri="{FF2B5EF4-FFF2-40B4-BE49-F238E27FC236}">
                <a16:creationId xmlns:a16="http://schemas.microsoft.com/office/drawing/2014/main" id="{BDE5EC8C-F5EC-D87E-11A1-853E75CF21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766" t="21567" r="17230" b="10407"/>
          <a:stretch/>
        </p:blipFill>
        <p:spPr bwMode="auto">
          <a:xfrm>
            <a:off x="6618265" y="3151020"/>
            <a:ext cx="2432493" cy="19000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 application, table, Excel&#10;&#10;Description automatically generated">
            <a:extLst>
              <a:ext uri="{FF2B5EF4-FFF2-40B4-BE49-F238E27FC236}">
                <a16:creationId xmlns:a16="http://schemas.microsoft.com/office/drawing/2014/main" id="{F5BA7B94-37D4-3D5C-A99E-170AD008C18D}"/>
              </a:ext>
            </a:extLst>
          </p:cNvPr>
          <p:cNvPicPr>
            <a:picLocks noChangeAspect="1"/>
          </p:cNvPicPr>
          <p:nvPr/>
        </p:nvPicPr>
        <p:blipFill rotWithShape="1">
          <a:blip r:embed="rId6"/>
          <a:srcRect l="2252" b="2796"/>
          <a:stretch/>
        </p:blipFill>
        <p:spPr>
          <a:xfrm>
            <a:off x="6318455" y="1060552"/>
            <a:ext cx="2755049" cy="2023581"/>
          </a:xfrm>
          <a:prstGeom prst="rect">
            <a:avLst/>
          </a:prstGeom>
        </p:spPr>
      </p:pic>
    </p:spTree>
    <p:extLst>
      <p:ext uri="{BB962C8B-B14F-4D97-AF65-F5344CB8AC3E}">
        <p14:creationId xmlns:p14="http://schemas.microsoft.com/office/powerpoint/2010/main" val="175375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2E858-1D86-50A9-2F7F-76146A8E40D3}"/>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95F68A6-D54C-6979-64C2-617404F1312C}"/>
              </a:ext>
            </a:extLst>
          </p:cNvPr>
          <p:cNvSpPr>
            <a:spLocks noGrp="1"/>
          </p:cNvSpPr>
          <p:nvPr>
            <p:ph type="title"/>
          </p:nvPr>
        </p:nvSpPr>
        <p:spPr>
          <a:xfrm>
            <a:off x="1173707" y="169334"/>
            <a:ext cx="7419833" cy="507831"/>
          </a:xfrm>
        </p:spPr>
        <p:txBody>
          <a:bodyPr/>
          <a:lstStyle/>
          <a:p>
            <a:r>
              <a:rPr lang="en-US" sz="1875" dirty="0">
                <a:solidFill>
                  <a:schemeClr val="tx2"/>
                </a:solidFill>
              </a:rPr>
              <a:t>Solution Methods for Optimal Control Methods</a:t>
            </a:r>
          </a:p>
        </p:txBody>
      </p:sp>
      <p:sp>
        <p:nvSpPr>
          <p:cNvPr id="3" name="TextBox 2">
            <a:extLst>
              <a:ext uri="{FF2B5EF4-FFF2-40B4-BE49-F238E27FC236}">
                <a16:creationId xmlns:a16="http://schemas.microsoft.com/office/drawing/2014/main" id="{4AE881ED-FADF-68B0-D555-BD3F1AD25084}"/>
              </a:ext>
            </a:extLst>
          </p:cNvPr>
          <p:cNvSpPr txBox="1"/>
          <p:nvPr/>
        </p:nvSpPr>
        <p:spPr>
          <a:xfrm>
            <a:off x="58003" y="842560"/>
            <a:ext cx="2115404" cy="323165"/>
          </a:xfrm>
          <a:prstGeom prst="rect">
            <a:avLst/>
          </a:prstGeom>
          <a:noFill/>
        </p:spPr>
        <p:txBody>
          <a:bodyPr wrap="square">
            <a:spAutoFit/>
          </a:bodyPr>
          <a:lstStyle/>
          <a:p>
            <a:r>
              <a:rPr lang="en-US" sz="1500" b="1" dirty="0"/>
              <a:t>Analytical Methods</a:t>
            </a:r>
          </a:p>
        </p:txBody>
      </p:sp>
      <p:sp>
        <p:nvSpPr>
          <p:cNvPr id="5" name="TextBox 4">
            <a:extLst>
              <a:ext uri="{FF2B5EF4-FFF2-40B4-BE49-F238E27FC236}">
                <a16:creationId xmlns:a16="http://schemas.microsoft.com/office/drawing/2014/main" id="{0ABC0637-D447-FA12-EEBB-19A3F713EE27}"/>
              </a:ext>
            </a:extLst>
          </p:cNvPr>
          <p:cNvSpPr txBox="1"/>
          <p:nvPr/>
        </p:nvSpPr>
        <p:spPr>
          <a:xfrm>
            <a:off x="3053695" y="835458"/>
            <a:ext cx="3325503" cy="323165"/>
          </a:xfrm>
          <a:prstGeom prst="rect">
            <a:avLst/>
          </a:prstGeom>
          <a:noFill/>
        </p:spPr>
        <p:txBody>
          <a:bodyPr wrap="square">
            <a:spAutoFit/>
          </a:bodyPr>
          <a:lstStyle/>
          <a:p>
            <a:r>
              <a:rPr lang="en-US" sz="1500" b="1" dirty="0"/>
              <a:t>Numerical Methods</a:t>
            </a:r>
          </a:p>
        </p:txBody>
      </p:sp>
      <p:sp>
        <p:nvSpPr>
          <p:cNvPr id="10" name="TextBox 9">
            <a:extLst>
              <a:ext uri="{FF2B5EF4-FFF2-40B4-BE49-F238E27FC236}">
                <a16:creationId xmlns:a16="http://schemas.microsoft.com/office/drawing/2014/main" id="{87614E43-0AB0-59F7-290D-817741BE2D77}"/>
              </a:ext>
            </a:extLst>
          </p:cNvPr>
          <p:cNvSpPr txBox="1"/>
          <p:nvPr/>
        </p:nvSpPr>
        <p:spPr>
          <a:xfrm>
            <a:off x="3066196" y="1136713"/>
            <a:ext cx="3025249" cy="784830"/>
          </a:xfrm>
          <a:prstGeom prst="rect">
            <a:avLst/>
          </a:prstGeom>
          <a:noFill/>
        </p:spPr>
        <p:txBody>
          <a:bodyPr wrap="square">
            <a:spAutoFit/>
          </a:bodyPr>
          <a:lstStyle/>
          <a:p>
            <a:r>
              <a:rPr lang="en-US" sz="1500" dirty="0"/>
              <a:t>Direct numerical discretization methods that convert OCP into a constrained optimization problem</a:t>
            </a:r>
          </a:p>
        </p:txBody>
      </p:sp>
      <p:sp>
        <p:nvSpPr>
          <p:cNvPr id="11" name="TextBox 10">
            <a:extLst>
              <a:ext uri="{FF2B5EF4-FFF2-40B4-BE49-F238E27FC236}">
                <a16:creationId xmlns:a16="http://schemas.microsoft.com/office/drawing/2014/main" id="{0DFA493E-EA29-03E5-3DD2-B45ACC40CDEE}"/>
              </a:ext>
            </a:extLst>
          </p:cNvPr>
          <p:cNvSpPr txBox="1"/>
          <p:nvPr/>
        </p:nvSpPr>
        <p:spPr>
          <a:xfrm>
            <a:off x="58003" y="1136713"/>
            <a:ext cx="2891050" cy="1015663"/>
          </a:xfrm>
          <a:prstGeom prst="rect">
            <a:avLst/>
          </a:prstGeom>
          <a:noFill/>
        </p:spPr>
        <p:txBody>
          <a:bodyPr wrap="square">
            <a:spAutoFit/>
          </a:bodyPr>
          <a:lstStyle/>
          <a:p>
            <a:r>
              <a:rPr lang="en-US" sz="1500" dirty="0" err="1"/>
              <a:t>Pontryagin’s</a:t>
            </a:r>
            <a:r>
              <a:rPr lang="en-US" sz="1500" dirty="0"/>
              <a:t> Maximum Principle (Indirect method) </a:t>
            </a:r>
          </a:p>
          <a:p>
            <a:r>
              <a:rPr lang="en-US" sz="1500" dirty="0"/>
              <a:t>Bellman’s Principle of Optimality</a:t>
            </a:r>
          </a:p>
          <a:p>
            <a:r>
              <a:rPr lang="en-US" sz="1500" dirty="0"/>
              <a:t>(Dynamic Programming) </a:t>
            </a:r>
          </a:p>
        </p:txBody>
      </p:sp>
      <p:sp>
        <p:nvSpPr>
          <p:cNvPr id="2" name="TextBox 1">
            <a:extLst>
              <a:ext uri="{FF2B5EF4-FFF2-40B4-BE49-F238E27FC236}">
                <a16:creationId xmlns:a16="http://schemas.microsoft.com/office/drawing/2014/main" id="{B02393D9-AF0C-05E1-F0E9-113F60D2CAB7}"/>
              </a:ext>
            </a:extLst>
          </p:cNvPr>
          <p:cNvSpPr txBox="1"/>
          <p:nvPr/>
        </p:nvSpPr>
        <p:spPr>
          <a:xfrm>
            <a:off x="6237030" y="822991"/>
            <a:ext cx="2338785" cy="323165"/>
          </a:xfrm>
          <a:prstGeom prst="rect">
            <a:avLst/>
          </a:prstGeom>
          <a:noFill/>
        </p:spPr>
        <p:txBody>
          <a:bodyPr wrap="square">
            <a:spAutoFit/>
          </a:bodyPr>
          <a:lstStyle/>
          <a:p>
            <a:r>
              <a:rPr lang="en-US" sz="1500" b="1" dirty="0"/>
              <a:t>Data-driven Methods</a:t>
            </a:r>
          </a:p>
        </p:txBody>
      </p:sp>
      <p:sp>
        <p:nvSpPr>
          <p:cNvPr id="7" name="TextBox 6">
            <a:extLst>
              <a:ext uri="{FF2B5EF4-FFF2-40B4-BE49-F238E27FC236}">
                <a16:creationId xmlns:a16="http://schemas.microsoft.com/office/drawing/2014/main" id="{AAB30475-DD77-A893-D720-8F1CC84E7861}"/>
              </a:ext>
            </a:extLst>
          </p:cNvPr>
          <p:cNvSpPr txBox="1"/>
          <p:nvPr/>
        </p:nvSpPr>
        <p:spPr>
          <a:xfrm>
            <a:off x="6237030" y="1146913"/>
            <a:ext cx="2670408" cy="784830"/>
          </a:xfrm>
          <a:prstGeom prst="rect">
            <a:avLst/>
          </a:prstGeom>
          <a:noFill/>
        </p:spPr>
        <p:txBody>
          <a:bodyPr wrap="square">
            <a:spAutoFit/>
          </a:bodyPr>
          <a:lstStyle/>
          <a:p>
            <a:r>
              <a:rPr lang="en-US" sz="1500" dirty="0"/>
              <a:t>Approximate dynamic programming</a:t>
            </a:r>
          </a:p>
          <a:p>
            <a:r>
              <a:rPr lang="en-US" sz="1500" dirty="0"/>
              <a:t>Reinforcement Learning</a:t>
            </a:r>
          </a:p>
        </p:txBody>
      </p:sp>
      <p:pic>
        <p:nvPicPr>
          <p:cNvPr id="9" name="Picture 2">
            <a:extLst>
              <a:ext uri="{FF2B5EF4-FFF2-40B4-BE49-F238E27FC236}">
                <a16:creationId xmlns:a16="http://schemas.microsoft.com/office/drawing/2014/main" id="{125E4094-767F-1910-607D-DD657517C1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92" t="7481" r="49704" b="2250"/>
          <a:stretch/>
        </p:blipFill>
        <p:spPr bwMode="auto">
          <a:xfrm>
            <a:off x="18196" y="2198426"/>
            <a:ext cx="2730687" cy="29053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inforcement Learning: Types &amp; Applications | BotPenguin">
            <a:extLst>
              <a:ext uri="{FF2B5EF4-FFF2-40B4-BE49-F238E27FC236}">
                <a16:creationId xmlns:a16="http://schemas.microsoft.com/office/drawing/2014/main" id="{86E331E3-1BA6-C159-170A-E7E9EF4292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493"/>
          <a:stretch/>
        </p:blipFill>
        <p:spPr bwMode="auto">
          <a:xfrm>
            <a:off x="6122585" y="1876481"/>
            <a:ext cx="2936117" cy="23344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What's a Deep Neural Network? Deep Nets Explained – BMC Software | Blogs">
            <a:extLst>
              <a:ext uri="{FF2B5EF4-FFF2-40B4-BE49-F238E27FC236}">
                <a16:creationId xmlns:a16="http://schemas.microsoft.com/office/drawing/2014/main" id="{31E95883-0D5B-D39B-9CBB-AA7BC6615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0005" y="3680843"/>
            <a:ext cx="2528850" cy="12404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8A6BC993-D20A-78C0-6F43-445DC7EBA2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76" t="11527" r="16832" b="4123"/>
          <a:stretch/>
        </p:blipFill>
        <p:spPr bwMode="auto">
          <a:xfrm>
            <a:off x="2908657" y="2018807"/>
            <a:ext cx="3274918" cy="27757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D87736-9D8F-605E-4E8F-EF3AF48BEE14}"/>
              </a:ext>
            </a:extLst>
          </p:cNvPr>
          <p:cNvSpPr txBox="1"/>
          <p:nvPr/>
        </p:nvSpPr>
        <p:spPr>
          <a:xfrm>
            <a:off x="2503223" y="4918867"/>
            <a:ext cx="4572000" cy="253916"/>
          </a:xfrm>
          <a:prstGeom prst="rect">
            <a:avLst/>
          </a:prstGeom>
          <a:noFill/>
        </p:spPr>
        <p:txBody>
          <a:bodyPr wrap="square">
            <a:spAutoFit/>
          </a:bodyPr>
          <a:lstStyle/>
          <a:p>
            <a:r>
              <a:rPr lang="en-US" sz="1050" dirty="0">
                <a:hlinkClick r:id="rId6"/>
              </a:rPr>
              <a:t>www.syscop.de/teaching/ss2020/numerical-optimal-control-online</a:t>
            </a:r>
            <a:r>
              <a:rPr lang="en-US" sz="1050" dirty="0"/>
              <a:t> </a:t>
            </a:r>
          </a:p>
        </p:txBody>
      </p:sp>
    </p:spTree>
    <p:extLst>
      <p:ext uri="{BB962C8B-B14F-4D97-AF65-F5344CB8AC3E}">
        <p14:creationId xmlns:p14="http://schemas.microsoft.com/office/powerpoint/2010/main" val="365791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E9B0B-DCE1-E621-2689-8AEE03AB9ABC}"/>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68BFC8F-F382-76F4-0728-E6AF8531CC8C}"/>
              </a:ext>
            </a:extLst>
          </p:cNvPr>
          <p:cNvSpPr>
            <a:spLocks noGrp="1"/>
          </p:cNvSpPr>
          <p:nvPr>
            <p:ph type="title"/>
          </p:nvPr>
        </p:nvSpPr>
        <p:spPr>
          <a:xfrm>
            <a:off x="1571896" y="169335"/>
            <a:ext cx="5607573" cy="294690"/>
          </a:xfrm>
        </p:spPr>
        <p:txBody>
          <a:bodyPr/>
          <a:lstStyle/>
          <a:p>
            <a:r>
              <a:rPr lang="en-US" sz="1875" dirty="0" err="1">
                <a:solidFill>
                  <a:schemeClr val="tx2"/>
                </a:solidFill>
              </a:rPr>
              <a:t>Pontryagin’s</a:t>
            </a:r>
            <a:r>
              <a:rPr lang="en-US" sz="1875" dirty="0">
                <a:solidFill>
                  <a:schemeClr val="tx2"/>
                </a:solidFill>
              </a:rPr>
              <a:t> Maximum Principle (PMP) </a:t>
            </a:r>
          </a:p>
        </p:txBody>
      </p:sp>
      <p:pic>
        <p:nvPicPr>
          <p:cNvPr id="1026" name="Picture 2">
            <a:extLst>
              <a:ext uri="{FF2B5EF4-FFF2-40B4-BE49-F238E27FC236}">
                <a16:creationId xmlns:a16="http://schemas.microsoft.com/office/drawing/2014/main" id="{D768801B-57F8-A6E0-1F20-60125971DD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98" r="21133"/>
          <a:stretch/>
        </p:blipFill>
        <p:spPr bwMode="auto">
          <a:xfrm>
            <a:off x="5216005" y="2121489"/>
            <a:ext cx="3926927" cy="26797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EAEE21D-76D4-CD71-C0D4-9A0F6922DA5D}"/>
              </a:ext>
            </a:extLst>
          </p:cNvPr>
          <p:cNvPicPr>
            <a:picLocks noChangeAspect="1"/>
          </p:cNvPicPr>
          <p:nvPr/>
        </p:nvPicPr>
        <p:blipFill>
          <a:blip r:embed="rId3"/>
          <a:stretch>
            <a:fillRect/>
          </a:stretch>
        </p:blipFill>
        <p:spPr>
          <a:xfrm>
            <a:off x="3379601" y="1128305"/>
            <a:ext cx="3899206" cy="481924"/>
          </a:xfrm>
          <a:prstGeom prst="rect">
            <a:avLst/>
          </a:prstGeom>
        </p:spPr>
      </p:pic>
      <p:sp>
        <p:nvSpPr>
          <p:cNvPr id="15" name="TextBox 14">
            <a:extLst>
              <a:ext uri="{FF2B5EF4-FFF2-40B4-BE49-F238E27FC236}">
                <a16:creationId xmlns:a16="http://schemas.microsoft.com/office/drawing/2014/main" id="{6EAAFBE8-2DA6-079D-01F2-01A2B2AEE801}"/>
              </a:ext>
            </a:extLst>
          </p:cNvPr>
          <p:cNvSpPr txBox="1"/>
          <p:nvPr/>
        </p:nvSpPr>
        <p:spPr>
          <a:xfrm>
            <a:off x="245723" y="509339"/>
            <a:ext cx="8814862" cy="553998"/>
          </a:xfrm>
          <a:prstGeom prst="rect">
            <a:avLst/>
          </a:prstGeom>
          <a:noFill/>
        </p:spPr>
        <p:txBody>
          <a:bodyPr wrap="square">
            <a:spAutoFit/>
          </a:bodyPr>
          <a:lstStyle/>
          <a:p>
            <a:r>
              <a:rPr lang="en-US" sz="1500" dirty="0"/>
              <a:t>PMP extends the </a:t>
            </a:r>
            <a:r>
              <a:rPr lang="en-US" sz="1500" b="1" dirty="0"/>
              <a:t>Lagrange multiplier method</a:t>
            </a:r>
            <a:r>
              <a:rPr lang="en-US" sz="1500" dirty="0"/>
              <a:t> from static optimization (where constraints are algebraic equations) to </a:t>
            </a:r>
            <a:r>
              <a:rPr lang="en-US" sz="1500" b="1" dirty="0"/>
              <a:t>dynamic systems</a:t>
            </a:r>
            <a:r>
              <a:rPr lang="en-US" sz="1500" dirty="0"/>
              <a:t> (where constraints are differential equations).</a:t>
            </a:r>
          </a:p>
        </p:txBody>
      </p:sp>
      <p:sp>
        <p:nvSpPr>
          <p:cNvPr id="17" name="TextBox 16">
            <a:extLst>
              <a:ext uri="{FF2B5EF4-FFF2-40B4-BE49-F238E27FC236}">
                <a16:creationId xmlns:a16="http://schemas.microsoft.com/office/drawing/2014/main" id="{1697BE9C-889D-743E-E486-CE8CEDF87585}"/>
              </a:ext>
            </a:extLst>
          </p:cNvPr>
          <p:cNvSpPr txBox="1"/>
          <p:nvPr/>
        </p:nvSpPr>
        <p:spPr>
          <a:xfrm>
            <a:off x="238836" y="1193397"/>
            <a:ext cx="3214048" cy="307777"/>
          </a:xfrm>
          <a:prstGeom prst="rect">
            <a:avLst/>
          </a:prstGeom>
          <a:noFill/>
        </p:spPr>
        <p:txBody>
          <a:bodyPr wrap="square">
            <a:spAutoFit/>
          </a:bodyPr>
          <a:lstStyle/>
          <a:p>
            <a:r>
              <a:rPr lang="en-US" sz="1400" b="1" dirty="0"/>
              <a:t>Hamiltonian</a:t>
            </a:r>
            <a:r>
              <a:rPr lang="en-US" sz="1400" dirty="0"/>
              <a:t> (Dynamic </a:t>
            </a:r>
            <a:r>
              <a:rPr lang="en-US" sz="1400" dirty="0" err="1"/>
              <a:t>Lagrangian</a:t>
            </a:r>
            <a:r>
              <a:rPr lang="en-US" sz="1400" dirty="0"/>
              <a:t>):</a:t>
            </a:r>
          </a:p>
        </p:txBody>
      </p:sp>
      <p:pic>
        <p:nvPicPr>
          <p:cNvPr id="19" name="Picture 18">
            <a:extLst>
              <a:ext uri="{FF2B5EF4-FFF2-40B4-BE49-F238E27FC236}">
                <a16:creationId xmlns:a16="http://schemas.microsoft.com/office/drawing/2014/main" id="{BF9B63F6-12BA-F53A-DD80-196C446B1811}"/>
              </a:ext>
            </a:extLst>
          </p:cNvPr>
          <p:cNvPicPr>
            <a:picLocks noChangeAspect="1"/>
          </p:cNvPicPr>
          <p:nvPr/>
        </p:nvPicPr>
        <p:blipFill>
          <a:blip r:embed="rId4"/>
          <a:srcRect l="5787"/>
          <a:stretch/>
        </p:blipFill>
        <p:spPr>
          <a:xfrm>
            <a:off x="245723" y="1967340"/>
            <a:ext cx="4976820" cy="3133784"/>
          </a:xfrm>
          <a:prstGeom prst="rect">
            <a:avLst/>
          </a:prstGeom>
        </p:spPr>
      </p:pic>
      <p:sp>
        <p:nvSpPr>
          <p:cNvPr id="21" name="TextBox 20">
            <a:extLst>
              <a:ext uri="{FF2B5EF4-FFF2-40B4-BE49-F238E27FC236}">
                <a16:creationId xmlns:a16="http://schemas.microsoft.com/office/drawing/2014/main" id="{004C7054-CB97-1D5D-AF61-9B277604593D}"/>
              </a:ext>
            </a:extLst>
          </p:cNvPr>
          <p:cNvSpPr txBox="1"/>
          <p:nvPr/>
        </p:nvSpPr>
        <p:spPr>
          <a:xfrm>
            <a:off x="223318" y="1610229"/>
            <a:ext cx="8859671" cy="307777"/>
          </a:xfrm>
          <a:prstGeom prst="rect">
            <a:avLst/>
          </a:prstGeom>
          <a:noFill/>
        </p:spPr>
        <p:txBody>
          <a:bodyPr wrap="square">
            <a:spAutoFit/>
          </a:bodyPr>
          <a:lstStyle/>
          <a:p>
            <a:r>
              <a:rPr lang="en-US" sz="1400" b="1" dirty="0"/>
              <a:t>Adjoint </a:t>
            </a:r>
            <a:r>
              <a:rPr lang="en-US" sz="1400" dirty="0"/>
              <a:t>(costate) variables </a:t>
            </a:r>
            <a:r>
              <a:rPr lang="en-US" sz="1400" i="1" dirty="0"/>
              <a:t>λ(t)</a:t>
            </a:r>
            <a:r>
              <a:rPr lang="en-US" sz="1400" dirty="0"/>
              <a:t>, act as time-dependent Lagrange multipliers enforcing the system dynamics.</a:t>
            </a:r>
          </a:p>
        </p:txBody>
      </p:sp>
      <p:sp>
        <p:nvSpPr>
          <p:cNvPr id="23" name="TextBox 22">
            <a:extLst>
              <a:ext uri="{FF2B5EF4-FFF2-40B4-BE49-F238E27FC236}">
                <a16:creationId xmlns:a16="http://schemas.microsoft.com/office/drawing/2014/main" id="{0B9BD056-2BC1-8C15-F80F-DA5C5819732B}"/>
              </a:ext>
            </a:extLst>
          </p:cNvPr>
          <p:cNvSpPr txBox="1"/>
          <p:nvPr/>
        </p:nvSpPr>
        <p:spPr>
          <a:xfrm>
            <a:off x="4753237" y="4847207"/>
            <a:ext cx="4572000" cy="253916"/>
          </a:xfrm>
          <a:prstGeom prst="rect">
            <a:avLst/>
          </a:prstGeom>
          <a:noFill/>
        </p:spPr>
        <p:txBody>
          <a:bodyPr wrap="square">
            <a:spAutoFit/>
          </a:bodyPr>
          <a:lstStyle/>
          <a:p>
            <a:r>
              <a:rPr lang="en-US" sz="1050" dirty="0">
                <a:hlinkClick r:id="rId5" invalidUrl="https:///"/>
              </a:rPr>
              <a:t>https://</a:t>
            </a:r>
            <a:r>
              <a:rPr lang="en-US" sz="1050" dirty="0">
                <a:hlinkClick r:id="rId6"/>
              </a:rPr>
              <a:t>en.wikipedia.org/wiki/Pontryagin%27s_maximum_principle</a:t>
            </a:r>
            <a:r>
              <a:rPr lang="en-US" sz="1050" dirty="0"/>
              <a:t> </a:t>
            </a:r>
          </a:p>
        </p:txBody>
      </p:sp>
    </p:spTree>
    <p:extLst>
      <p:ext uri="{BB962C8B-B14F-4D97-AF65-F5344CB8AC3E}">
        <p14:creationId xmlns:p14="http://schemas.microsoft.com/office/powerpoint/2010/main" val="158073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13613-4031-FDFF-E213-CB5CAACB9FB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6EC27EF-E25C-FA9C-B6DF-55652ABDA422}"/>
              </a:ext>
            </a:extLst>
          </p:cNvPr>
          <p:cNvSpPr>
            <a:spLocks noGrp="1"/>
          </p:cNvSpPr>
          <p:nvPr>
            <p:ph type="title"/>
          </p:nvPr>
        </p:nvSpPr>
        <p:spPr>
          <a:xfrm>
            <a:off x="1571896" y="169335"/>
            <a:ext cx="5607573" cy="322171"/>
          </a:xfrm>
        </p:spPr>
        <p:txBody>
          <a:bodyPr/>
          <a:lstStyle/>
          <a:p>
            <a:r>
              <a:rPr lang="en-US" sz="1875" dirty="0">
                <a:solidFill>
                  <a:schemeClr val="tx2"/>
                </a:solidFill>
              </a:rPr>
              <a:t>Direct Numerical Methods for Optimal Control</a:t>
            </a:r>
          </a:p>
        </p:txBody>
      </p:sp>
      <p:sp>
        <p:nvSpPr>
          <p:cNvPr id="3" name="TextBox 2">
            <a:extLst>
              <a:ext uri="{FF2B5EF4-FFF2-40B4-BE49-F238E27FC236}">
                <a16:creationId xmlns:a16="http://schemas.microsoft.com/office/drawing/2014/main" id="{FAE55705-14FD-7B90-468E-D7E4989A9DC6}"/>
              </a:ext>
            </a:extLst>
          </p:cNvPr>
          <p:cNvSpPr txBox="1"/>
          <p:nvPr/>
        </p:nvSpPr>
        <p:spPr>
          <a:xfrm>
            <a:off x="102360" y="536222"/>
            <a:ext cx="8875593" cy="784830"/>
          </a:xfrm>
          <a:prstGeom prst="rect">
            <a:avLst/>
          </a:prstGeom>
          <a:noFill/>
        </p:spPr>
        <p:txBody>
          <a:bodyPr wrap="square">
            <a:spAutoFit/>
          </a:bodyPr>
          <a:lstStyle/>
          <a:p>
            <a:r>
              <a:rPr lang="en-US" sz="1500" b="1" dirty="0"/>
              <a:t>Transform the OCP into a finite-dimensional nonlinear programming (NLP) problem</a:t>
            </a:r>
            <a:r>
              <a:rPr lang="en-US" sz="1500" dirty="0"/>
              <a:t>, which is then solved using numerical optimization techniques. These methods discretize the state and control variables directly, avoiding the need to solve the costate (adjoint) equations, unlike indirect methods.</a:t>
            </a:r>
          </a:p>
        </p:txBody>
      </p:sp>
      <p:sp>
        <p:nvSpPr>
          <p:cNvPr id="6" name="TextBox 5">
            <a:extLst>
              <a:ext uri="{FF2B5EF4-FFF2-40B4-BE49-F238E27FC236}">
                <a16:creationId xmlns:a16="http://schemas.microsoft.com/office/drawing/2014/main" id="{E137F9D0-E9E8-F117-5B22-03EA87212258}"/>
              </a:ext>
            </a:extLst>
          </p:cNvPr>
          <p:cNvSpPr txBox="1"/>
          <p:nvPr/>
        </p:nvSpPr>
        <p:spPr>
          <a:xfrm>
            <a:off x="166047" y="1361513"/>
            <a:ext cx="2568054" cy="307777"/>
          </a:xfrm>
          <a:prstGeom prst="rect">
            <a:avLst/>
          </a:prstGeom>
          <a:noFill/>
        </p:spPr>
        <p:txBody>
          <a:bodyPr wrap="square">
            <a:spAutoFit/>
          </a:bodyPr>
          <a:lstStyle/>
          <a:p>
            <a:r>
              <a:rPr lang="en-US" sz="1400" b="1" dirty="0"/>
              <a:t>Step 1: discretize OCP</a:t>
            </a:r>
          </a:p>
        </p:txBody>
      </p:sp>
      <p:sp>
        <p:nvSpPr>
          <p:cNvPr id="7" name="TextBox 6">
            <a:extLst>
              <a:ext uri="{FF2B5EF4-FFF2-40B4-BE49-F238E27FC236}">
                <a16:creationId xmlns:a16="http://schemas.microsoft.com/office/drawing/2014/main" id="{F1FB3743-DC6E-8812-FCF2-E83556A10588}"/>
              </a:ext>
            </a:extLst>
          </p:cNvPr>
          <p:cNvSpPr txBox="1"/>
          <p:nvPr/>
        </p:nvSpPr>
        <p:spPr>
          <a:xfrm>
            <a:off x="6469039" y="1365768"/>
            <a:ext cx="2508914" cy="307777"/>
          </a:xfrm>
          <a:prstGeom prst="rect">
            <a:avLst/>
          </a:prstGeom>
          <a:noFill/>
        </p:spPr>
        <p:txBody>
          <a:bodyPr wrap="square">
            <a:spAutoFit/>
          </a:bodyPr>
          <a:lstStyle/>
          <a:p>
            <a:r>
              <a:rPr lang="en-US" sz="1400" b="1" dirty="0"/>
              <a:t>Step 3: optimize OP</a:t>
            </a:r>
          </a:p>
        </p:txBody>
      </p:sp>
      <p:pic>
        <p:nvPicPr>
          <p:cNvPr id="10" name="Picture 9">
            <a:extLst>
              <a:ext uri="{FF2B5EF4-FFF2-40B4-BE49-F238E27FC236}">
                <a16:creationId xmlns:a16="http://schemas.microsoft.com/office/drawing/2014/main" id="{CCCAD6A0-95AF-EC53-4B21-FE5BE83016DD}"/>
              </a:ext>
            </a:extLst>
          </p:cNvPr>
          <p:cNvPicPr>
            <a:picLocks noChangeAspect="1"/>
          </p:cNvPicPr>
          <p:nvPr/>
        </p:nvPicPr>
        <p:blipFill>
          <a:blip r:embed="rId2"/>
          <a:stretch>
            <a:fillRect/>
          </a:stretch>
        </p:blipFill>
        <p:spPr>
          <a:xfrm>
            <a:off x="5840199" y="1663353"/>
            <a:ext cx="3303801" cy="1307310"/>
          </a:xfrm>
          <a:prstGeom prst="rect">
            <a:avLst/>
          </a:prstGeom>
        </p:spPr>
      </p:pic>
      <p:sp>
        <p:nvSpPr>
          <p:cNvPr id="11" name="TextBox 10">
            <a:extLst>
              <a:ext uri="{FF2B5EF4-FFF2-40B4-BE49-F238E27FC236}">
                <a16:creationId xmlns:a16="http://schemas.microsoft.com/office/drawing/2014/main" id="{513955D1-0D2D-3CAE-BD8D-CB6E565FE4F3}"/>
              </a:ext>
            </a:extLst>
          </p:cNvPr>
          <p:cNvSpPr txBox="1"/>
          <p:nvPr/>
        </p:nvSpPr>
        <p:spPr>
          <a:xfrm>
            <a:off x="3630304" y="1361513"/>
            <a:ext cx="2631166" cy="1600438"/>
          </a:xfrm>
          <a:prstGeom prst="rect">
            <a:avLst/>
          </a:prstGeom>
          <a:noFill/>
        </p:spPr>
        <p:txBody>
          <a:bodyPr wrap="square">
            <a:spAutoFit/>
          </a:bodyPr>
          <a:lstStyle/>
          <a:p>
            <a:r>
              <a:rPr lang="en-US" sz="1400" b="1" dirty="0"/>
              <a:t>Step 2: translate to OP</a:t>
            </a:r>
          </a:p>
          <a:p>
            <a:endParaRPr lang="en-US" sz="1400" dirty="0"/>
          </a:p>
          <a:p>
            <a:pPr marL="285750" indent="-285750">
              <a:buFont typeface="Arial" panose="020B0604020202020204" pitchFamily="34" charset="0"/>
              <a:buChar char="•"/>
            </a:pPr>
            <a:r>
              <a:rPr lang="en-US" sz="1400" dirty="0"/>
              <a:t>Single shooting</a:t>
            </a:r>
          </a:p>
          <a:p>
            <a:pPr marL="285750" indent="-285750">
              <a:buFont typeface="Arial" panose="020B0604020202020204" pitchFamily="34" charset="0"/>
              <a:buChar char="•"/>
            </a:pPr>
            <a:r>
              <a:rPr lang="en-US" sz="1400" dirty="0"/>
              <a:t>Multiple shooting</a:t>
            </a:r>
          </a:p>
          <a:p>
            <a:pPr marL="285750" indent="-285750">
              <a:buFont typeface="Arial" panose="020B0604020202020204" pitchFamily="34" charset="0"/>
              <a:buChar char="•"/>
            </a:pPr>
            <a:r>
              <a:rPr lang="en-US" sz="1400" dirty="0"/>
              <a:t>Direct collocation </a:t>
            </a:r>
          </a:p>
          <a:p>
            <a:pPr marL="285750" indent="-285750">
              <a:buFont typeface="Arial" panose="020B0604020202020204" pitchFamily="34" charset="0"/>
              <a:buChar char="•"/>
            </a:pPr>
            <a:r>
              <a:rPr lang="en-US" sz="1400" dirty="0"/>
              <a:t>Control functions parametrization</a:t>
            </a:r>
          </a:p>
        </p:txBody>
      </p:sp>
      <p:pic>
        <p:nvPicPr>
          <p:cNvPr id="3074" name="Picture 2">
            <a:extLst>
              <a:ext uri="{FF2B5EF4-FFF2-40B4-BE49-F238E27FC236}">
                <a16:creationId xmlns:a16="http://schemas.microsoft.com/office/drawing/2014/main" id="{08B0D265-326C-92CF-E983-57D2834B1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3" y="3146949"/>
            <a:ext cx="6793678" cy="17267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D7C89DE-C26E-632B-87A1-EDB5946FB5E4}"/>
              </a:ext>
            </a:extLst>
          </p:cNvPr>
          <p:cNvPicPr>
            <a:picLocks noChangeAspect="1"/>
          </p:cNvPicPr>
          <p:nvPr/>
        </p:nvPicPr>
        <p:blipFill>
          <a:blip r:embed="rId4"/>
          <a:stretch>
            <a:fillRect/>
          </a:stretch>
        </p:blipFill>
        <p:spPr>
          <a:xfrm>
            <a:off x="38667" y="1663353"/>
            <a:ext cx="3554694" cy="1449758"/>
          </a:xfrm>
          <a:prstGeom prst="rect">
            <a:avLst/>
          </a:prstGeom>
        </p:spPr>
      </p:pic>
      <p:pic>
        <p:nvPicPr>
          <p:cNvPr id="3076" name="Picture 4">
            <a:extLst>
              <a:ext uri="{FF2B5EF4-FFF2-40B4-BE49-F238E27FC236}">
                <a16:creationId xmlns:a16="http://schemas.microsoft.com/office/drawing/2014/main" id="{4780C44A-24BE-6303-AC8E-07FA53C9AA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8649" y="3037271"/>
            <a:ext cx="2432358" cy="162157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FD84207-8E04-801A-E1D7-5A1B8BC9814A}"/>
              </a:ext>
            </a:extLst>
          </p:cNvPr>
          <p:cNvSpPr txBox="1"/>
          <p:nvPr/>
        </p:nvSpPr>
        <p:spPr>
          <a:xfrm>
            <a:off x="6832345" y="4620280"/>
            <a:ext cx="2208662" cy="492443"/>
          </a:xfrm>
          <a:prstGeom prst="rect">
            <a:avLst/>
          </a:prstGeom>
          <a:noFill/>
        </p:spPr>
        <p:txBody>
          <a:bodyPr wrap="square">
            <a:spAutoFit/>
          </a:bodyPr>
          <a:lstStyle/>
          <a:p>
            <a:r>
              <a:rPr lang="en-US" sz="1300" dirty="0"/>
              <a:t>Control parametrization via Legendre polynomials</a:t>
            </a:r>
          </a:p>
        </p:txBody>
      </p:sp>
      <p:sp>
        <p:nvSpPr>
          <p:cNvPr id="21" name="TextBox 20">
            <a:extLst>
              <a:ext uri="{FF2B5EF4-FFF2-40B4-BE49-F238E27FC236}">
                <a16:creationId xmlns:a16="http://schemas.microsoft.com/office/drawing/2014/main" id="{7A3E8DBC-CE10-075A-B6B7-4D6242BB7CB3}"/>
              </a:ext>
            </a:extLst>
          </p:cNvPr>
          <p:cNvSpPr txBox="1"/>
          <p:nvPr/>
        </p:nvSpPr>
        <p:spPr>
          <a:xfrm>
            <a:off x="166048" y="4907513"/>
            <a:ext cx="6841760" cy="253916"/>
          </a:xfrm>
          <a:prstGeom prst="rect">
            <a:avLst/>
          </a:prstGeom>
          <a:noFill/>
        </p:spPr>
        <p:txBody>
          <a:bodyPr wrap="square">
            <a:spAutoFit/>
          </a:bodyPr>
          <a:lstStyle/>
          <a:p>
            <a:r>
              <a:rPr lang="en-US" sz="1050" dirty="0"/>
              <a:t>Matthew P. Kelly Transcription Methods for Trajectory Optimization: a beginners tutorial arXiv:1707.00284 </a:t>
            </a:r>
          </a:p>
        </p:txBody>
      </p:sp>
    </p:spTree>
    <p:extLst>
      <p:ext uri="{BB962C8B-B14F-4D97-AF65-F5344CB8AC3E}">
        <p14:creationId xmlns:p14="http://schemas.microsoft.com/office/powerpoint/2010/main" val="270712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D59DB-833B-C8E3-FFBB-51DD5C19ED9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53763F2-6A88-9C7A-8AA5-463B377B61AD}"/>
              </a:ext>
            </a:extLst>
          </p:cNvPr>
          <p:cNvSpPr>
            <a:spLocks noGrp="1"/>
          </p:cNvSpPr>
          <p:nvPr>
            <p:ph type="title"/>
          </p:nvPr>
        </p:nvSpPr>
        <p:spPr>
          <a:xfrm>
            <a:off x="1571896" y="169335"/>
            <a:ext cx="5607573" cy="267394"/>
          </a:xfrm>
        </p:spPr>
        <p:txBody>
          <a:bodyPr/>
          <a:lstStyle/>
          <a:p>
            <a:r>
              <a:rPr lang="en-US" sz="1875" dirty="0">
                <a:solidFill>
                  <a:schemeClr val="tx2"/>
                </a:solidFill>
              </a:rPr>
              <a:t>Direct Collocation Method</a:t>
            </a:r>
          </a:p>
        </p:txBody>
      </p:sp>
      <p:sp>
        <p:nvSpPr>
          <p:cNvPr id="7" name="TextBox 6">
            <a:extLst>
              <a:ext uri="{FF2B5EF4-FFF2-40B4-BE49-F238E27FC236}">
                <a16:creationId xmlns:a16="http://schemas.microsoft.com/office/drawing/2014/main" id="{2181A3F5-8B12-8E9B-24A7-97CCB3EB0528}"/>
              </a:ext>
            </a:extLst>
          </p:cNvPr>
          <p:cNvSpPr txBox="1"/>
          <p:nvPr/>
        </p:nvSpPr>
        <p:spPr>
          <a:xfrm>
            <a:off x="51178" y="435485"/>
            <a:ext cx="9041643" cy="523220"/>
          </a:xfrm>
          <a:prstGeom prst="rect">
            <a:avLst/>
          </a:prstGeom>
          <a:noFill/>
        </p:spPr>
        <p:txBody>
          <a:bodyPr wrap="square">
            <a:spAutoFit/>
          </a:bodyPr>
          <a:lstStyle/>
          <a:p>
            <a:r>
              <a:rPr lang="en-US" sz="1400" dirty="0"/>
              <a:t>Is a direct numerical approach that transforms an optimal control problem into a constrained optimization problem by discretizing both state and control variables at collocation points via </a:t>
            </a:r>
            <a:r>
              <a:rPr lang="en-US" sz="1400" b="1" dirty="0"/>
              <a:t>polynomial approximations</a:t>
            </a:r>
            <a:r>
              <a:rPr lang="en-US" sz="1400" dirty="0"/>
              <a:t>. </a:t>
            </a:r>
          </a:p>
        </p:txBody>
      </p:sp>
      <p:sp>
        <p:nvSpPr>
          <p:cNvPr id="10" name="TextBox 9">
            <a:extLst>
              <a:ext uri="{FF2B5EF4-FFF2-40B4-BE49-F238E27FC236}">
                <a16:creationId xmlns:a16="http://schemas.microsoft.com/office/drawing/2014/main" id="{3824FA29-8409-0842-E141-3A6F472D4C3B}"/>
              </a:ext>
            </a:extLst>
          </p:cNvPr>
          <p:cNvSpPr txBox="1"/>
          <p:nvPr/>
        </p:nvSpPr>
        <p:spPr>
          <a:xfrm>
            <a:off x="5889010" y="4847207"/>
            <a:ext cx="3159457" cy="253916"/>
          </a:xfrm>
          <a:prstGeom prst="rect">
            <a:avLst/>
          </a:prstGeom>
          <a:noFill/>
        </p:spPr>
        <p:txBody>
          <a:bodyPr wrap="square">
            <a:spAutoFit/>
          </a:bodyPr>
          <a:lstStyle/>
          <a:p>
            <a:r>
              <a:rPr lang="en-US" sz="1050" dirty="0">
                <a:hlinkClick r:id="rId2"/>
              </a:rPr>
              <a:t>https://en.wikipedia.org/wiki/Collocation_method</a:t>
            </a:r>
            <a:r>
              <a:rPr lang="en-US" sz="1050" dirty="0"/>
              <a:t> </a:t>
            </a:r>
          </a:p>
        </p:txBody>
      </p:sp>
      <p:pic>
        <p:nvPicPr>
          <p:cNvPr id="2" name="Picture 2">
            <a:extLst>
              <a:ext uri="{FF2B5EF4-FFF2-40B4-BE49-F238E27FC236}">
                <a16:creationId xmlns:a16="http://schemas.microsoft.com/office/drawing/2014/main" id="{636EB51A-EC0F-C243-F4C5-A3F931CFA9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452" r="4076"/>
          <a:stretch/>
        </p:blipFill>
        <p:spPr bwMode="auto">
          <a:xfrm>
            <a:off x="5565161" y="1878840"/>
            <a:ext cx="3578838" cy="28901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A1A3738-C7B6-0F85-AE05-EC8714714194}"/>
              </a:ext>
            </a:extLst>
          </p:cNvPr>
          <p:cNvPicPr>
            <a:picLocks noChangeAspect="1"/>
          </p:cNvPicPr>
          <p:nvPr/>
        </p:nvPicPr>
        <p:blipFill>
          <a:blip r:embed="rId4"/>
          <a:srcRect l="-975" r="-36" b="31116"/>
          <a:stretch/>
        </p:blipFill>
        <p:spPr>
          <a:xfrm>
            <a:off x="151758" y="987199"/>
            <a:ext cx="5163405" cy="3605597"/>
          </a:xfrm>
          <a:prstGeom prst="rect">
            <a:avLst/>
          </a:prstGeom>
        </p:spPr>
      </p:pic>
      <p:pic>
        <p:nvPicPr>
          <p:cNvPr id="14" name="Picture 13">
            <a:extLst>
              <a:ext uri="{FF2B5EF4-FFF2-40B4-BE49-F238E27FC236}">
                <a16:creationId xmlns:a16="http://schemas.microsoft.com/office/drawing/2014/main" id="{3A7BACBC-6BE2-142E-6BAA-55F3BF565DBA}"/>
              </a:ext>
            </a:extLst>
          </p:cNvPr>
          <p:cNvPicPr>
            <a:picLocks noChangeAspect="1"/>
          </p:cNvPicPr>
          <p:nvPr/>
        </p:nvPicPr>
        <p:blipFill>
          <a:blip r:embed="rId5"/>
          <a:stretch>
            <a:fillRect/>
          </a:stretch>
        </p:blipFill>
        <p:spPr>
          <a:xfrm>
            <a:off x="1257502" y="4592796"/>
            <a:ext cx="2951919" cy="521624"/>
          </a:xfrm>
          <a:prstGeom prst="rect">
            <a:avLst/>
          </a:prstGeom>
        </p:spPr>
      </p:pic>
      <p:sp>
        <p:nvSpPr>
          <p:cNvPr id="18" name="TextBox 17">
            <a:extLst>
              <a:ext uri="{FF2B5EF4-FFF2-40B4-BE49-F238E27FC236}">
                <a16:creationId xmlns:a16="http://schemas.microsoft.com/office/drawing/2014/main" id="{25DF15D5-591D-E28C-75C8-656E44328E5B}"/>
              </a:ext>
            </a:extLst>
          </p:cNvPr>
          <p:cNvSpPr txBox="1"/>
          <p:nvPr/>
        </p:nvSpPr>
        <p:spPr>
          <a:xfrm>
            <a:off x="5752954" y="1036877"/>
            <a:ext cx="3203251" cy="738664"/>
          </a:xfrm>
          <a:prstGeom prst="rect">
            <a:avLst/>
          </a:prstGeom>
          <a:noFill/>
        </p:spPr>
        <p:txBody>
          <a:bodyPr wrap="square">
            <a:spAutoFit/>
          </a:bodyPr>
          <a:lstStyle/>
          <a:p>
            <a:r>
              <a:rPr lang="en-US" sz="1400" dirty="0"/>
              <a:t>This method is particularly useful for handling </a:t>
            </a:r>
            <a:r>
              <a:rPr lang="en-US" sz="1400" b="1" dirty="0"/>
              <a:t>complex constraints</a:t>
            </a:r>
            <a:r>
              <a:rPr lang="en-US" sz="1400" dirty="0"/>
              <a:t> and </a:t>
            </a:r>
            <a:r>
              <a:rPr lang="en-US" sz="1400" b="1" dirty="0"/>
              <a:t>stiff or nonlinear systems</a:t>
            </a:r>
            <a:r>
              <a:rPr lang="en-US" sz="1400" dirty="0"/>
              <a:t>.</a:t>
            </a:r>
          </a:p>
        </p:txBody>
      </p:sp>
    </p:spTree>
    <p:extLst>
      <p:ext uri="{BB962C8B-B14F-4D97-AF65-F5344CB8AC3E}">
        <p14:creationId xmlns:p14="http://schemas.microsoft.com/office/powerpoint/2010/main" val="280661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68931df-3f45-4445-be76-105235143e52">
      <UserInfo>
        <DisplayName>CLDT Members</DisplayName>
        <AccountId>7</AccountId>
        <AccountType/>
      </UserInfo>
      <UserInfo>
        <DisplayName>Leonid Felikson</DisplayName>
        <AccountId>722</AccountId>
        <AccountType/>
      </UserInfo>
      <UserInfo>
        <DisplayName>Michelle Nguyen</DisplayName>
        <AccountId>3986</AccountId>
        <AccountType/>
      </UserInfo>
      <UserInfo>
        <DisplayName>Natalie Wang</DisplayName>
        <AccountId>7948</AccountId>
        <AccountType/>
      </UserInfo>
      <UserInfo>
        <DisplayName>Danielle Lynd</DisplayName>
        <AccountId>4194</AccountId>
        <AccountType/>
      </UserInfo>
      <UserInfo>
        <DisplayName>Chongyu Qu</DisplayName>
        <AccountId>4616</AccountId>
        <AccountType/>
      </UserInfo>
      <UserInfo>
        <DisplayName>Astrid Santiago</DisplayName>
        <AccountId>10364</AccountId>
        <AccountType/>
      </UserInfo>
    </SharedWithUsers>
    <lcf76f155ced4ddcb4097134ff3c332f xmlns="e3b5c32c-df6c-443f-b08b-73d85d62f2b5">
      <Terms xmlns="http://schemas.microsoft.com/office/infopath/2007/PartnerControls"/>
    </lcf76f155ced4ddcb4097134ff3c332f>
    <TaxCatchAll xmlns="168931df-3f45-4445-be76-105235143e52" xsi:nil="true"/>
    <Tag xmlns="e3b5c32c-df6c-443f-b08b-73d85d62f2b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1B81209776AF40B8AAD3C366C78D42" ma:contentTypeVersion="19" ma:contentTypeDescription="Create a new document." ma:contentTypeScope="" ma:versionID="fbb3406e25de908b5a868738d5cb1834">
  <xsd:schema xmlns:xsd="http://www.w3.org/2001/XMLSchema" xmlns:xs="http://www.w3.org/2001/XMLSchema" xmlns:p="http://schemas.microsoft.com/office/2006/metadata/properties" xmlns:ns2="e3b5c32c-df6c-443f-b08b-73d85d62f2b5" xmlns:ns3="168931df-3f45-4445-be76-105235143e52" targetNamespace="http://schemas.microsoft.com/office/2006/metadata/properties" ma:root="true" ma:fieldsID="a51a2fd210533027d0c682d7a8bd76c2" ns2:_="" ns3:_="">
    <xsd:import namespace="e3b5c32c-df6c-443f-b08b-73d85d62f2b5"/>
    <xsd:import namespace="168931df-3f45-4445-be76-105235143e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5c32c-df6c-443f-b08b-73d85d62f2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Tag" ma:index="26" nillable="true" ma:displayName="Tag"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8931df-3f45-4445-be76-105235143e5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5244521-1179-49f0-ac58-4256886de161}" ma:internalName="TaxCatchAll" ma:showField="CatchAllData" ma:web="168931df-3f45-4445-be76-105235143e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A04465-0014-4D33-ABA2-D6924F11FEE0}">
  <ds:schemaRefs>
    <ds:schemaRef ds:uri="http://purl.org/dc/elements/1.1/"/>
    <ds:schemaRef ds:uri="http://schemas.microsoft.com/office/2006/documentManagement/types"/>
    <ds:schemaRef ds:uri="168931df-3f45-4445-be76-105235143e52"/>
    <ds:schemaRef ds:uri="http://schemas.openxmlformats.org/package/2006/metadata/core-properties"/>
    <ds:schemaRef ds:uri="http://purl.org/dc/dcmitype/"/>
    <ds:schemaRef ds:uri="http://purl.org/dc/terms/"/>
    <ds:schemaRef ds:uri="http://schemas.microsoft.com/office/infopath/2007/PartnerControls"/>
    <ds:schemaRef ds:uri="e3b5c32c-df6c-443f-b08b-73d85d62f2b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BD0C1DF4-4B0B-4532-AD5E-FC8A9D25A0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b5c32c-df6c-443f-b08b-73d85d62f2b5"/>
    <ds:schemaRef ds:uri="168931df-3f45-4445-be76-105235143e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Intro_slides_Drgona</Template>
  <TotalTime>3054</TotalTime>
  <Words>2318</Words>
  <Application>Microsoft Office PowerPoint</Application>
  <PresentationFormat>On-screen Show (16:9)</PresentationFormat>
  <Paragraphs>203</Paragraphs>
  <Slides>27</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27</vt:i4>
      </vt:variant>
    </vt:vector>
  </HeadingPairs>
  <TitlesOfParts>
    <vt:vector size="43" baseType="lpstr">
      <vt:lpstr>Aptos</vt:lpstr>
      <vt:lpstr>Arial</vt:lpstr>
      <vt:lpstr>Calibri</vt:lpstr>
      <vt:lpstr>Courier New</vt:lpstr>
      <vt:lpstr>orpheus-pro</vt:lpstr>
      <vt:lpstr>Roboto</vt:lpstr>
      <vt:lpstr>Source Sans Pro</vt:lpstr>
      <vt:lpstr>Source Serif Pro</vt:lpstr>
      <vt:lpstr>Symbol</vt:lpstr>
      <vt:lpstr>Tahoma</vt:lpstr>
      <vt:lpstr>Times New Roman</vt:lpstr>
      <vt:lpstr>Wingdings</vt:lpstr>
      <vt:lpstr>ヒラギノ角ゴ Pro W3</vt:lpstr>
      <vt:lpstr>EP Presentation Theme - Simple</vt:lpstr>
      <vt:lpstr>1_EP Presentation Theme - Fancy</vt:lpstr>
      <vt:lpstr>2_EP Presentation Theme - Special</vt:lpstr>
      <vt:lpstr>Scientific Machine Learning for Modeling, Optimization, and Control of Dynamical Systems</vt:lpstr>
      <vt:lpstr>Course Syllabus</vt:lpstr>
      <vt:lpstr>Applications of Optimal Control in Energy Systems</vt:lpstr>
      <vt:lpstr>State of the Art Optimal Control Methods</vt:lpstr>
      <vt:lpstr>Optimal Control Problem</vt:lpstr>
      <vt:lpstr>Solution Methods for Optimal Control Methods</vt:lpstr>
      <vt:lpstr>Pontryagin’s Maximum Principle (PMP) </vt:lpstr>
      <vt:lpstr>Direct Numerical Methods for Optimal Control</vt:lpstr>
      <vt:lpstr>Direct Collocation Method</vt:lpstr>
      <vt:lpstr>Model Predictive Control (MPC)</vt:lpstr>
      <vt:lpstr>Model Predictive Control (MPC)</vt:lpstr>
      <vt:lpstr>Linear MPC</vt:lpstr>
      <vt:lpstr>Dense Form (Single Shooting) of Linear MPC</vt:lpstr>
      <vt:lpstr>Sparse Form (Multiple Shooting) of Linear MPC</vt:lpstr>
      <vt:lpstr>Dense vs Sparse Linear MPC Formulations</vt:lpstr>
      <vt:lpstr>Linear vs Nonlinear MPC</vt:lpstr>
      <vt:lpstr>Model Predictive Path Integral (MPPI) Control</vt:lpstr>
      <vt:lpstr>MPPI vs Optimization-Based MPC</vt:lpstr>
      <vt:lpstr>Dynamic Programming (DP)</vt:lpstr>
      <vt:lpstr>Approximate Dynamic Programming (ADP)</vt:lpstr>
      <vt:lpstr>Reinforcement Learning (RL)</vt:lpstr>
      <vt:lpstr>Reinforcement Learning (RL)</vt:lpstr>
      <vt:lpstr>Model-Based Reinforcement Learning (MBRL)</vt:lpstr>
      <vt:lpstr>Model-Based Reinforcement Learning (MBRL)</vt:lpstr>
      <vt:lpstr>Optimal Control Modeling Languages and Solvers</vt:lpstr>
      <vt:lpstr>Homework Assignment: Project Proposal</vt:lpstr>
      <vt:lpstr>Week 11: Project Presentations and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Machine Learning for Modeling, Optimization, and Control</dc:title>
  <dc:creator>Drgona, Jan</dc:creator>
  <cp:lastModifiedBy>Jan Drgona</cp:lastModifiedBy>
  <cp:revision>96</cp:revision>
  <dcterms:created xsi:type="dcterms:W3CDTF">2024-09-05T00:30:18Z</dcterms:created>
  <dcterms:modified xsi:type="dcterms:W3CDTF">2025-10-01T18:49:07Z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0x010100681B81209776AF40B8AAD3C366C78D42</vt:lpwstr>
  </property>
  <property fmtid="{D5CDD505-2E9C-101B-9397-08002B2CF9AE}" pid="3" name="MediaServiceImageTags">
    <vt:lpwstr/>
  </property>
</Properties>
</file>